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36"/>
  </p:notesMasterIdLst>
  <p:sldIdLst>
    <p:sldId id="256" r:id="rId4"/>
    <p:sldId id="271" r:id="rId5"/>
    <p:sldId id="262" r:id="rId6"/>
    <p:sldId id="261" r:id="rId7"/>
    <p:sldId id="268" r:id="rId8"/>
    <p:sldId id="402" r:id="rId9"/>
    <p:sldId id="403" r:id="rId10"/>
    <p:sldId id="404" r:id="rId11"/>
    <p:sldId id="405" r:id="rId12"/>
    <p:sldId id="406" r:id="rId13"/>
    <p:sldId id="407" r:id="rId14"/>
    <p:sldId id="408" r:id="rId15"/>
    <p:sldId id="409" r:id="rId16"/>
    <p:sldId id="410" r:id="rId17"/>
    <p:sldId id="411" r:id="rId18"/>
    <p:sldId id="412" r:id="rId19"/>
    <p:sldId id="413" r:id="rId20"/>
    <p:sldId id="414" r:id="rId21"/>
    <p:sldId id="415" r:id="rId22"/>
    <p:sldId id="416" r:id="rId23"/>
    <p:sldId id="417" r:id="rId24"/>
    <p:sldId id="418" r:id="rId25"/>
    <p:sldId id="419" r:id="rId26"/>
    <p:sldId id="420" r:id="rId27"/>
    <p:sldId id="421" r:id="rId28"/>
    <p:sldId id="422" r:id="rId29"/>
    <p:sldId id="423" r:id="rId30"/>
    <p:sldId id="424" r:id="rId31"/>
    <p:sldId id="425" r:id="rId32"/>
    <p:sldId id="426" r:id="rId33"/>
    <p:sldId id="427" r:id="rId34"/>
    <p:sldId id="260" r:id="rId3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769" autoAdjust="0"/>
    <p:restoredTop sz="96196" autoAdjust="0"/>
  </p:normalViewPr>
  <p:slideViewPr>
    <p:cSldViewPr snapToGrid="0">
      <p:cViewPr varScale="1">
        <p:scale>
          <a:sx n="73" d="100"/>
          <a:sy n="73" d="100"/>
        </p:scale>
        <p:origin x="-552" y="-102"/>
      </p:cViewPr>
      <p:guideLst>
        <p:guide orient="horz" pos="2352"/>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pPr/>
              <a:t>10/3/2020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pPr/>
              <a:t>‹#›</a:t>
            </a:fld>
            <a:endParaRPr lang="en-US"/>
          </a:p>
        </p:txBody>
      </p:sp>
    </p:spTree>
    <p:extLst>
      <p:ext uri="{BB962C8B-B14F-4D97-AF65-F5344CB8AC3E}">
        <p14:creationId xmlns="" xmlns:p14="http://schemas.microsoft.com/office/powerpoint/2010/main" val="23335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5744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 xmlns:p14="http://schemas.microsoft.com/office/powerpoint/2010/main" val="1392764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Picture Placeholder 2">
            <a:extLst>
              <a:ext uri="{FF2B5EF4-FFF2-40B4-BE49-F238E27FC236}">
                <a16:creationId xmlns=""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 xmlns:p14="http://schemas.microsoft.com/office/powerpoint/2010/main" val="3751056585"/>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52601556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90092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823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521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2097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8657385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7" r:id="rId5"/>
    <p:sldLayoutId id="2147483740" r:id="rId6"/>
    <p:sldLayoutId id="2147483739" r:id="rId7"/>
    <p:sldLayoutId id="2147483736" r:id="rId8"/>
    <p:sldLayoutId id="2147483741" r:id="rId9"/>
    <p:sldLayoutId id="2147483744" r:id="rId1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 xmlns:a16="http://schemas.microsoft.com/office/drawing/2014/main" id="{A0EAB522-1DFF-4B85-8868-4BF984E553F0}"/>
              </a:ext>
            </a:extLst>
          </p:cNvPr>
          <p:cNvGrpSpPr/>
          <p:nvPr/>
        </p:nvGrpSpPr>
        <p:grpSpPr>
          <a:xfrm>
            <a:off x="-491345" y="1200654"/>
            <a:ext cx="10267188" cy="2109978"/>
            <a:chOff x="-491345" y="1077822"/>
            <a:chExt cx="10267188" cy="2109978"/>
          </a:xfrm>
        </p:grpSpPr>
        <p:grpSp>
          <p:nvGrpSpPr>
            <p:cNvPr id="122" name="Group 121">
              <a:extLst>
                <a:ext uri="{FF2B5EF4-FFF2-40B4-BE49-F238E27FC236}">
                  <a16:creationId xmlns=""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 xmlns:a16="http://schemas.microsoft.com/office/drawing/2014/main" id="{8B491B70-93F2-4668-BC1F-5BBC24FCA6B8}"/>
                  </a:ext>
                </a:extLst>
              </p:cNvPr>
              <p:cNvPicPr>
                <a:picLocks noChangeAspect="1"/>
              </p:cNvPicPr>
              <p:nvPr/>
            </p:nvPicPr>
            <p:blipFill>
              <a:blip r:embed="rId2" cstate="print"/>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67" name="Picture 66">
                <a:extLst>
                  <a:ext uri="{FF2B5EF4-FFF2-40B4-BE49-F238E27FC236}">
                    <a16:creationId xmlns="" xmlns:a16="http://schemas.microsoft.com/office/drawing/2014/main" id="{32EBC4F2-FDAB-458F-B3D6-C655FBB2CB3A}"/>
                  </a:ext>
                </a:extLst>
              </p:cNvPr>
              <p:cNvPicPr>
                <a:picLocks noChangeAspect="1"/>
              </p:cNvPicPr>
              <p:nvPr/>
            </p:nvPicPr>
            <p:blipFill rotWithShape="1">
              <a:blip r:embed="rId3" cstate="print"/>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69" name="Picture 68">
                <a:extLst>
                  <a:ext uri="{FF2B5EF4-FFF2-40B4-BE49-F238E27FC236}">
                    <a16:creationId xmlns="" xmlns:a16="http://schemas.microsoft.com/office/drawing/2014/main" id="{5DEF24CD-3AAD-4FCE-BB30-02BFFC7D05A7}"/>
                  </a:ext>
                </a:extLst>
              </p:cNvPr>
              <p:cNvPicPr>
                <a:picLocks noChangeAspect="1"/>
              </p:cNvPicPr>
              <p:nvPr/>
            </p:nvPicPr>
            <p:blipFill>
              <a:blip r:embed="rId4" cstate="print"/>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1" name="Picture 70">
                <a:extLst>
                  <a:ext uri="{FF2B5EF4-FFF2-40B4-BE49-F238E27FC236}">
                    <a16:creationId xmlns="" xmlns:a16="http://schemas.microsoft.com/office/drawing/2014/main" id="{94A1CF25-E437-4C2B-B3E8-D51797868892}"/>
                  </a:ext>
                </a:extLst>
              </p:cNvPr>
              <p:cNvPicPr>
                <a:picLocks noChangeAspect="1"/>
              </p:cNvPicPr>
              <p:nvPr/>
            </p:nvPicPr>
            <p:blipFill>
              <a:blip r:embed="rId5" cstate="print"/>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3" name="Picture 72">
                <a:extLst>
                  <a:ext uri="{FF2B5EF4-FFF2-40B4-BE49-F238E27FC236}">
                    <a16:creationId xmlns="" xmlns:a16="http://schemas.microsoft.com/office/drawing/2014/main" id="{37C064A4-6E82-470C-BF77-FF3F6357BE81}"/>
                  </a:ext>
                </a:extLst>
              </p:cNvPr>
              <p:cNvPicPr>
                <a:picLocks noChangeAspect="1"/>
              </p:cNvPicPr>
              <p:nvPr/>
            </p:nvPicPr>
            <p:blipFill>
              <a:blip r:embed="rId6" cstate="print"/>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5" name="Picture 74">
                <a:extLst>
                  <a:ext uri="{FF2B5EF4-FFF2-40B4-BE49-F238E27FC236}">
                    <a16:creationId xmlns="" xmlns:a16="http://schemas.microsoft.com/office/drawing/2014/main" id="{A095F136-6DBD-4EDF-8707-71F0C82E9264}"/>
                  </a:ext>
                </a:extLst>
              </p:cNvPr>
              <p:cNvPicPr>
                <a:picLocks noChangeAspect="1"/>
              </p:cNvPicPr>
              <p:nvPr/>
            </p:nvPicPr>
            <p:blipFill>
              <a:blip r:embed="rId7" cstate="print"/>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7" name="Picture 76">
                <a:extLst>
                  <a:ext uri="{FF2B5EF4-FFF2-40B4-BE49-F238E27FC236}">
                    <a16:creationId xmlns="" xmlns:a16="http://schemas.microsoft.com/office/drawing/2014/main" id="{47D7980E-90EE-44E0-8175-17619F826AC7}"/>
                  </a:ext>
                </a:extLst>
              </p:cNvPr>
              <p:cNvPicPr>
                <a:picLocks noChangeAspect="1"/>
              </p:cNvPicPr>
              <p:nvPr/>
            </p:nvPicPr>
            <p:blipFill>
              <a:blip r:embed="rId8" cstate="print"/>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9" name="Picture 78">
                <a:extLst>
                  <a:ext uri="{FF2B5EF4-FFF2-40B4-BE49-F238E27FC236}">
                    <a16:creationId xmlns="" xmlns:a16="http://schemas.microsoft.com/office/drawing/2014/main" id="{A9A12785-C9A1-406C-83CA-2579807EC12A}"/>
                  </a:ext>
                </a:extLst>
              </p:cNvPr>
              <p:cNvPicPr>
                <a:picLocks noChangeAspect="1"/>
              </p:cNvPicPr>
              <p:nvPr/>
            </p:nvPicPr>
            <p:blipFill>
              <a:blip r:embed="rId9" cstate="print"/>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1" name="Picture 80">
                <a:extLst>
                  <a:ext uri="{FF2B5EF4-FFF2-40B4-BE49-F238E27FC236}">
                    <a16:creationId xmlns="" xmlns:a16="http://schemas.microsoft.com/office/drawing/2014/main" id="{8E8CD869-3CB8-4111-BBCB-29C5222A5695}"/>
                  </a:ext>
                </a:extLst>
              </p:cNvPr>
              <p:cNvPicPr>
                <a:picLocks noChangeAspect="1"/>
              </p:cNvPicPr>
              <p:nvPr/>
            </p:nvPicPr>
            <p:blipFill>
              <a:blip r:embed="rId10" cstate="print"/>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3" name="Picture 82">
                <a:extLst>
                  <a:ext uri="{FF2B5EF4-FFF2-40B4-BE49-F238E27FC236}">
                    <a16:creationId xmlns="" xmlns:a16="http://schemas.microsoft.com/office/drawing/2014/main" id="{203AB0EB-1196-4F26-B3C3-FFCD0FF761EE}"/>
                  </a:ext>
                </a:extLst>
              </p:cNvPr>
              <p:cNvPicPr>
                <a:picLocks noChangeAspect="1"/>
              </p:cNvPicPr>
              <p:nvPr/>
            </p:nvPicPr>
            <p:blipFill>
              <a:blip r:embed="rId11" cstate="print"/>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5" name="Picture 84">
                <a:extLst>
                  <a:ext uri="{FF2B5EF4-FFF2-40B4-BE49-F238E27FC236}">
                    <a16:creationId xmlns="" xmlns:a16="http://schemas.microsoft.com/office/drawing/2014/main" id="{EC288035-393E-4E82-8D0E-2D38BA726005}"/>
                  </a:ext>
                </a:extLst>
              </p:cNvPr>
              <p:cNvPicPr>
                <a:picLocks noChangeAspect="1"/>
              </p:cNvPicPr>
              <p:nvPr/>
            </p:nvPicPr>
            <p:blipFill>
              <a:blip r:embed="rId12" cstate="print"/>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6" name="Oval 50">
              <a:extLst>
                <a:ext uri="{FF2B5EF4-FFF2-40B4-BE49-F238E27FC236}">
                  <a16:creationId xmlns=""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Heart 17">
              <a:extLst>
                <a:ext uri="{FF2B5EF4-FFF2-40B4-BE49-F238E27FC236}">
                  <a16:creationId xmlns=""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ounded Rectangle 25">
              <a:extLst>
                <a:ext uri="{FF2B5EF4-FFF2-40B4-BE49-F238E27FC236}">
                  <a16:creationId xmlns=""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Chord 32">
              <a:extLst>
                <a:ext uri="{FF2B5EF4-FFF2-40B4-BE49-F238E27FC236}">
                  <a16:creationId xmlns=""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ounded Rectangle 40">
              <a:extLst>
                <a:ext uri="{FF2B5EF4-FFF2-40B4-BE49-F238E27FC236}">
                  <a16:creationId xmlns=""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Rounded Rectangle 17">
              <a:extLst>
                <a:ext uri="{FF2B5EF4-FFF2-40B4-BE49-F238E27FC236}">
                  <a16:creationId xmlns=""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25">
              <a:extLst>
                <a:ext uri="{FF2B5EF4-FFF2-40B4-BE49-F238E27FC236}">
                  <a16:creationId xmlns=""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Block Arc 20">
              <a:extLst>
                <a:ext uri="{FF2B5EF4-FFF2-40B4-BE49-F238E27FC236}">
                  <a16:creationId xmlns=""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5" name="Trapezoid 28">
              <a:extLst>
                <a:ext uri="{FF2B5EF4-FFF2-40B4-BE49-F238E27FC236}">
                  <a16:creationId xmlns=""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pic>
        <p:nvPicPr>
          <p:cNvPr id="117" name="Picture 116">
            <a:extLst>
              <a:ext uri="{FF2B5EF4-FFF2-40B4-BE49-F238E27FC236}">
                <a16:creationId xmlns="" xmlns:a16="http://schemas.microsoft.com/office/drawing/2014/main" id="{08B3F4E3-A21A-42A5-BBAC-8E92556AD3D9}"/>
              </a:ext>
            </a:extLst>
          </p:cNvPr>
          <p:cNvPicPr>
            <a:picLocks noChangeAspect="1"/>
          </p:cNvPicPr>
          <p:nvPr/>
        </p:nvPicPr>
        <p:blipFill>
          <a:blip r:embed="rId13">
            <a:extLst>
              <a:ext uri="{28A0092B-C50C-407E-A947-70E740481C1C}">
                <a14:useLocalDpi xmlns="" xmlns:a14="http://schemas.microsoft.com/office/drawing/2010/main" val="0"/>
              </a:ext>
            </a:extLst>
          </a:blip>
          <a:stretch>
            <a:fillRect/>
          </a:stretch>
        </p:blipFill>
        <p:spPr>
          <a:xfrm>
            <a:off x="8062439" y="266434"/>
            <a:ext cx="3964435" cy="6591566"/>
          </a:xfrm>
          <a:prstGeom prst="rect">
            <a:avLst/>
          </a:prstGeom>
        </p:spPr>
      </p:pic>
      <p:sp>
        <p:nvSpPr>
          <p:cNvPr id="118" name="TextBox 117">
            <a:extLst>
              <a:ext uri="{FF2B5EF4-FFF2-40B4-BE49-F238E27FC236}">
                <a16:creationId xmlns="" xmlns:a16="http://schemas.microsoft.com/office/drawing/2014/main" id="{826B5D56-D751-4A5B-92B6-A51AB002259A}"/>
              </a:ext>
            </a:extLst>
          </p:cNvPr>
          <p:cNvSpPr txBox="1"/>
          <p:nvPr/>
        </p:nvSpPr>
        <p:spPr>
          <a:xfrm>
            <a:off x="287384" y="-4994"/>
            <a:ext cx="5293800" cy="1785104"/>
          </a:xfrm>
          <a:prstGeom prst="rect">
            <a:avLst/>
          </a:prstGeom>
          <a:noFill/>
        </p:spPr>
        <p:txBody>
          <a:bodyPr wrap="square" rtlCol="0" anchor="ctr">
            <a:spAutoFit/>
          </a:bodyPr>
          <a:lstStyle/>
          <a:p>
            <a:r>
              <a:rPr lang="en-US" altLang="ko-KR" sz="11000" dirty="0" smtClean="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hack_x</a:t>
            </a:r>
            <a:endParaRPr lang="ko-KR" altLang="en-US" sz="11000"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endParaRPr>
          </a:p>
        </p:txBody>
      </p:sp>
      <p:sp>
        <p:nvSpPr>
          <p:cNvPr id="14" name="TextBox 13">
            <a:extLst>
              <a:ext uri="{FF2B5EF4-FFF2-40B4-BE49-F238E27FC236}">
                <a16:creationId xmlns="" xmlns:a16="http://schemas.microsoft.com/office/drawing/2014/main" id="{DF166F6B-B975-4F3C-BCF2-9971086140FB}"/>
              </a:ext>
            </a:extLst>
          </p:cNvPr>
          <p:cNvSpPr txBox="1"/>
          <p:nvPr/>
        </p:nvSpPr>
        <p:spPr>
          <a:xfrm>
            <a:off x="738661" y="4565616"/>
            <a:ext cx="6155104" cy="379656"/>
          </a:xfrm>
          <a:prstGeom prst="rect">
            <a:avLst/>
          </a:prstGeom>
          <a:noFill/>
        </p:spPr>
        <p:txBody>
          <a:bodyPr wrap="square" rtlCol="0" anchor="ctr">
            <a:spAutoFit/>
          </a:bodyPr>
          <a:lstStyle/>
          <a:p>
            <a:r>
              <a:rPr lang="en-US" altLang="ko-KR" b="1" dirty="0" smtClean="0">
                <a:solidFill>
                  <a:schemeClr val="bg1"/>
                </a:solidFill>
                <a:cs typeface="Arial" pitchFamily="34" charset="0"/>
              </a:rPr>
              <a:t>Diagnosis of skin lesions through images</a:t>
            </a:r>
            <a:endParaRPr lang="ko-KR" altLang="en-US" b="1" dirty="0">
              <a:solidFill>
                <a:schemeClr val="bg1"/>
              </a:solidFill>
              <a:cs typeface="Arial" pitchFamily="34" charset="0"/>
            </a:endParaRPr>
          </a:p>
        </p:txBody>
      </p:sp>
      <p:grpSp>
        <p:nvGrpSpPr>
          <p:cNvPr id="125" name="Group 124">
            <a:extLst>
              <a:ext uri="{FF2B5EF4-FFF2-40B4-BE49-F238E27FC236}">
                <a16:creationId xmlns="" xmlns:a16="http://schemas.microsoft.com/office/drawing/2014/main" id="{BDA9067F-982E-4172-BF32-E3D940FB16A2}"/>
              </a:ext>
            </a:extLst>
          </p:cNvPr>
          <p:cNvGrpSpPr/>
          <p:nvPr/>
        </p:nvGrpSpPr>
        <p:grpSpPr>
          <a:xfrm>
            <a:off x="608033" y="2446254"/>
            <a:ext cx="6155104" cy="2270191"/>
            <a:chOff x="352045" y="2761104"/>
            <a:chExt cx="6155104" cy="2746933"/>
          </a:xfrm>
        </p:grpSpPr>
        <p:sp>
          <p:nvSpPr>
            <p:cNvPr id="13" name="TextBox 12">
              <a:extLst>
                <a:ext uri="{FF2B5EF4-FFF2-40B4-BE49-F238E27FC236}">
                  <a16:creationId xmlns="" xmlns:a16="http://schemas.microsoft.com/office/drawing/2014/main" id="{C221F751-3C5B-4561-AD14-8637C5B66736}"/>
                </a:ext>
              </a:extLst>
            </p:cNvPr>
            <p:cNvSpPr txBox="1"/>
            <p:nvPr/>
          </p:nvSpPr>
          <p:spPr>
            <a:xfrm>
              <a:off x="352045" y="2761104"/>
              <a:ext cx="6155104" cy="1340678"/>
            </a:xfrm>
            <a:prstGeom prst="rect">
              <a:avLst/>
            </a:prstGeom>
            <a:noFill/>
          </p:spPr>
          <p:txBody>
            <a:bodyPr wrap="square" rtlCol="0" anchor="ctr">
              <a:spAutoFit/>
            </a:bodyPr>
            <a:lstStyle/>
            <a:p>
              <a:endParaRPr lang="ko-KR" altLang="en-US" sz="6600" b="1" dirty="0">
                <a:solidFill>
                  <a:schemeClr val="bg1"/>
                </a:solidFill>
                <a:cs typeface="Arial" pitchFamily="34" charset="0"/>
              </a:endParaRPr>
            </a:p>
          </p:txBody>
        </p:sp>
        <p:sp>
          <p:nvSpPr>
            <p:cNvPr id="123" name="TextBox 122">
              <a:extLst>
                <a:ext uri="{FF2B5EF4-FFF2-40B4-BE49-F238E27FC236}">
                  <a16:creationId xmlns="" xmlns:a16="http://schemas.microsoft.com/office/drawing/2014/main" id="{FB70FF2A-CF5C-4C3F-B5C6-A2DDF37295E2}"/>
                </a:ext>
              </a:extLst>
            </p:cNvPr>
            <p:cNvSpPr txBox="1"/>
            <p:nvPr/>
          </p:nvSpPr>
          <p:spPr>
            <a:xfrm>
              <a:off x="352045" y="3691299"/>
              <a:ext cx="6155104" cy="1340676"/>
            </a:xfrm>
            <a:prstGeom prst="rect">
              <a:avLst/>
            </a:prstGeom>
            <a:noFill/>
          </p:spPr>
          <p:txBody>
            <a:bodyPr wrap="square" rtlCol="0" anchor="ctr">
              <a:spAutoFit/>
            </a:bodyPr>
            <a:lstStyle/>
            <a:p>
              <a:endParaRPr lang="ko-KR" altLang="en-US" sz="6600" b="1" dirty="0">
                <a:solidFill>
                  <a:schemeClr val="bg1"/>
                </a:solidFill>
                <a:cs typeface="Arial" pitchFamily="34" charset="0"/>
              </a:endParaRPr>
            </a:p>
          </p:txBody>
        </p:sp>
        <p:sp>
          <p:nvSpPr>
            <p:cNvPr id="124" name="TextBox 123">
              <a:extLst>
                <a:ext uri="{FF2B5EF4-FFF2-40B4-BE49-F238E27FC236}">
                  <a16:creationId xmlns="" xmlns:a16="http://schemas.microsoft.com/office/drawing/2014/main" id="{6CD13B41-09E4-4492-BC7B-6472F68B3511}"/>
                </a:ext>
              </a:extLst>
            </p:cNvPr>
            <p:cNvSpPr txBox="1"/>
            <p:nvPr/>
          </p:nvSpPr>
          <p:spPr>
            <a:xfrm>
              <a:off x="352045" y="4055638"/>
              <a:ext cx="6155104" cy="1452399"/>
            </a:xfrm>
            <a:prstGeom prst="rect">
              <a:avLst/>
            </a:prstGeom>
            <a:noFill/>
          </p:spPr>
          <p:txBody>
            <a:bodyPr wrap="square" rtlCol="0" anchor="ctr">
              <a:spAutoFit/>
            </a:bodyPr>
            <a:lstStyle/>
            <a:p>
              <a:r>
                <a:rPr lang="en-US" altLang="ko-KR" sz="7200" b="1" dirty="0" smtClean="0">
                  <a:solidFill>
                    <a:schemeClr val="bg1"/>
                  </a:solidFill>
                  <a:cs typeface="Arial" pitchFamily="34" charset="0"/>
                </a:rPr>
                <a:t>SKIN-SENSE</a:t>
              </a:r>
              <a:endParaRPr lang="ko-KR" altLang="en-US" sz="7200" b="1" dirty="0">
                <a:solidFill>
                  <a:schemeClr val="bg1"/>
                </a:solidFill>
                <a:cs typeface="Arial" pitchFamily="34" charset="0"/>
              </a:endParaRPr>
            </a:p>
          </p:txBody>
        </p:sp>
      </p:grpSp>
      <p:sp>
        <p:nvSpPr>
          <p:cNvPr id="131" name="Rounded Rectangle 7">
            <a:extLst>
              <a:ext uri="{FF2B5EF4-FFF2-40B4-BE49-F238E27FC236}">
                <a16:creationId xmlns="" xmlns:a16="http://schemas.microsoft.com/office/drawing/2014/main" id="{A8896C18-B44C-42FC-A16F-8669D07A9ED0}"/>
              </a:ext>
            </a:extLst>
          </p:cNvPr>
          <p:cNvSpPr>
            <a:spLocks noChangeAspect="1"/>
          </p:cNvSpPr>
          <p:nvPr/>
        </p:nvSpPr>
        <p:spPr>
          <a:xfrm rot="18924894" flipH="1">
            <a:off x="7181662" y="2944634"/>
            <a:ext cx="132210" cy="517088"/>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 xmlns:p14="http://schemas.microsoft.com/office/powerpoint/2010/main" val="403247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smtClean="0">
                <a:solidFill>
                  <a:schemeClr val="bg1"/>
                </a:solidFill>
                <a:cs typeface="Arial" pitchFamily="34" charset="0"/>
              </a:rPr>
              <a:t>SYSTEM DIAGRAMS</a:t>
            </a:r>
            <a:endParaRPr lang="ko-KR" altLang="en-US" sz="5400" dirty="0">
              <a:solidFill>
                <a:schemeClr val="bg1"/>
              </a:solidFill>
              <a:cs typeface="Arial" pitchFamily="34" charset="0"/>
            </a:endParaRPr>
          </a:p>
        </p:txBody>
      </p:sp>
      <p:pic>
        <p:nvPicPr>
          <p:cNvPr id="2" name="Graphic 1">
            <a:extLst>
              <a:ext uri="{FF2B5EF4-FFF2-40B4-BE49-F238E27FC236}">
                <a16:creationId xmlns="" xmlns:a16="http://schemas.microsoft.com/office/drawing/2014/main" id="{905C69D5-98AF-4D8D-8470-32495F93C7AF}"/>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 xmlns:p14="http://schemas.microsoft.com/office/powerpoint/2010/main" val="1100588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40525" y="0"/>
            <a:ext cx="9927772" cy="2169825"/>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USE CASE DIAGRAM :-</a:t>
            </a:r>
          </a:p>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pic>
        <p:nvPicPr>
          <p:cNvPr id="1026" name="Picture 2"/>
          <p:cNvPicPr>
            <a:picLocks noChangeAspect="1" noChangeArrowheads="1"/>
          </p:cNvPicPr>
          <p:nvPr/>
        </p:nvPicPr>
        <p:blipFill>
          <a:blip r:embed="rId2"/>
          <a:srcRect/>
          <a:stretch>
            <a:fillRect/>
          </a:stretch>
        </p:blipFill>
        <p:spPr bwMode="auto">
          <a:xfrm>
            <a:off x="1554480" y="574766"/>
            <a:ext cx="9379131" cy="5669280"/>
          </a:xfrm>
          <a:prstGeom prst="rect">
            <a:avLst/>
          </a:prstGeom>
          <a:noFill/>
          <a:ln w="9525">
            <a:noFill/>
            <a:miter lim="800000"/>
            <a:headEnd/>
            <a:tailEnd/>
          </a:ln>
          <a:effectLst/>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40525" y="0"/>
            <a:ext cx="9927772" cy="3416320"/>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SYSTEM ARCHITECTURE :-</a:t>
            </a:r>
          </a:p>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pic>
        <p:nvPicPr>
          <p:cNvPr id="3075" name="Picture 3"/>
          <p:cNvPicPr>
            <a:picLocks noChangeAspect="1" noChangeArrowheads="1"/>
          </p:cNvPicPr>
          <p:nvPr/>
        </p:nvPicPr>
        <p:blipFill>
          <a:blip r:embed="rId2"/>
          <a:srcRect/>
          <a:stretch>
            <a:fillRect/>
          </a:stretch>
        </p:blipFill>
        <p:spPr bwMode="auto">
          <a:xfrm>
            <a:off x="561703" y="1058091"/>
            <a:ext cx="11116491" cy="4781006"/>
          </a:xfrm>
          <a:prstGeom prst="rect">
            <a:avLst/>
          </a:prstGeom>
          <a:noFill/>
          <a:ln w="9525">
            <a:noFill/>
            <a:miter lim="800000"/>
            <a:headEnd/>
            <a:tailEnd/>
          </a:ln>
          <a:effectLst/>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smtClean="0">
                <a:solidFill>
                  <a:schemeClr val="bg1"/>
                </a:solidFill>
                <a:cs typeface="Arial" pitchFamily="34" charset="0"/>
              </a:rPr>
              <a:t>FRAMEWORKS/TOOLS</a:t>
            </a:r>
            <a:endParaRPr lang="ko-KR" altLang="en-US" sz="5400" dirty="0">
              <a:solidFill>
                <a:schemeClr val="bg1"/>
              </a:solidFill>
              <a:cs typeface="Arial" pitchFamily="34" charset="0"/>
            </a:endParaRPr>
          </a:p>
        </p:txBody>
      </p:sp>
      <p:pic>
        <p:nvPicPr>
          <p:cNvPr id="2" name="Graphic 1">
            <a:extLst>
              <a:ext uri="{FF2B5EF4-FFF2-40B4-BE49-F238E27FC236}">
                <a16:creationId xmlns="" xmlns:a16="http://schemas.microsoft.com/office/drawing/2014/main" id="{905C69D5-98AF-4D8D-8470-32495F93C7AF}"/>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 xmlns:p14="http://schemas.microsoft.com/office/powerpoint/2010/main" val="1100588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888273" y="182880"/>
            <a:ext cx="9927772" cy="5909310"/>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PROGRAMMING LANGUAGES USED :- </a:t>
            </a:r>
            <a:r>
              <a:rPr lang="en-US" b="1" dirty="0" smtClean="0">
                <a:latin typeface="Consolas" pitchFamily="49" charset="0"/>
                <a:cs typeface="Consolas" pitchFamily="49" charset="0"/>
              </a:rPr>
              <a:t> </a:t>
            </a:r>
            <a:r>
              <a:rPr lang="en-US" dirty="0" smtClean="0">
                <a:latin typeface="Consolas" pitchFamily="49" charset="0"/>
                <a:cs typeface="Consolas" pitchFamily="49" charset="0"/>
              </a:rPr>
              <a:t>As we have developed a web application , an Android application , an IOS application so different languages for used.</a:t>
            </a:r>
          </a:p>
          <a:p>
            <a:pPr algn="just">
              <a:lnSpc>
                <a:spcPct val="150000"/>
              </a:lnSpc>
              <a:buFont typeface="Arial" pitchFamily="34" charset="0"/>
              <a:buChar char="•"/>
            </a:pPr>
            <a:r>
              <a:rPr lang="en-US" b="1" dirty="0" smtClean="0">
                <a:latin typeface="Consolas" pitchFamily="49" charset="0"/>
                <a:cs typeface="Consolas" pitchFamily="49" charset="0"/>
              </a:rPr>
              <a:t> Web application:- </a:t>
            </a:r>
            <a:r>
              <a:rPr lang="en-US" dirty="0" smtClean="0">
                <a:latin typeface="Consolas" pitchFamily="49" charset="0"/>
                <a:cs typeface="Consolas" pitchFamily="49" charset="0"/>
              </a:rPr>
              <a:t>(HTML , CSS , JAVASCRIPT) were used for frontend design , </a:t>
            </a:r>
            <a:r>
              <a:rPr lang="en-US" b="1" dirty="0" smtClean="0">
                <a:latin typeface="Consolas" pitchFamily="49" charset="0"/>
                <a:cs typeface="Consolas" pitchFamily="49" charset="0"/>
              </a:rPr>
              <a:t>Tensorflow.js</a:t>
            </a:r>
            <a:r>
              <a:rPr lang="en-US" dirty="0" smtClean="0">
                <a:latin typeface="Consolas" pitchFamily="49" charset="0"/>
                <a:cs typeface="Consolas" pitchFamily="49" charset="0"/>
              </a:rPr>
              <a:t> is a library for machine learning in java script which enables deep learning models to directly run in Web browser.</a:t>
            </a:r>
          </a:p>
          <a:p>
            <a:pPr algn="just">
              <a:lnSpc>
                <a:spcPct val="150000"/>
              </a:lnSpc>
              <a:buFont typeface="Arial" pitchFamily="34" charset="0"/>
              <a:buChar char="•"/>
            </a:pPr>
            <a:r>
              <a:rPr lang="en-US" b="1" dirty="0" smtClean="0">
                <a:latin typeface="Consolas" pitchFamily="49" charset="0"/>
                <a:cs typeface="Consolas" pitchFamily="49" charset="0"/>
              </a:rPr>
              <a:t> </a:t>
            </a:r>
            <a:r>
              <a:rPr lang="en-US" b="1" dirty="0" smtClean="0">
                <a:latin typeface="Consolas" pitchFamily="49" charset="0"/>
                <a:cs typeface="Consolas" pitchFamily="49" charset="0"/>
              </a:rPr>
              <a:t>Android:- </a:t>
            </a:r>
            <a:r>
              <a:rPr lang="en-US" dirty="0" smtClean="0">
                <a:latin typeface="Consolas" pitchFamily="49" charset="0"/>
                <a:cs typeface="Consolas" pitchFamily="49" charset="0"/>
              </a:rPr>
              <a:t>Native </a:t>
            </a:r>
            <a:r>
              <a:rPr lang="en-US" dirty="0" smtClean="0">
                <a:latin typeface="Consolas" pitchFamily="49" charset="0"/>
                <a:cs typeface="Consolas" pitchFamily="49" charset="0"/>
              </a:rPr>
              <a:t>android </a:t>
            </a:r>
            <a:r>
              <a:rPr lang="en-US" dirty="0" smtClean="0">
                <a:latin typeface="Consolas" pitchFamily="49" charset="0"/>
                <a:cs typeface="Consolas" pitchFamily="49" charset="0"/>
              </a:rPr>
              <a:t>libraries are used to develop the application (java for </a:t>
            </a:r>
            <a:r>
              <a:rPr lang="en-US" dirty="0" smtClean="0">
                <a:latin typeface="Consolas" pitchFamily="49" charset="0"/>
                <a:cs typeface="Consolas" pitchFamily="49" charset="0"/>
              </a:rPr>
              <a:t>android) below </a:t>
            </a:r>
            <a:r>
              <a:rPr lang="en-US" dirty="0" smtClean="0">
                <a:latin typeface="Consolas" pitchFamily="49" charset="0"/>
                <a:cs typeface="Consolas" pitchFamily="49" charset="0"/>
              </a:rPr>
              <a:t>is the figure.</a:t>
            </a:r>
          </a:p>
          <a:p>
            <a:pPr algn="just">
              <a:lnSpc>
                <a:spcPct val="150000"/>
              </a:lnSpc>
            </a:pPr>
            <a:endParaRPr lang="en-US" dirty="0" smtClean="0">
              <a:latin typeface="Consolas" pitchFamily="49" charset="0"/>
              <a:cs typeface="Consolas" pitchFamily="49" charset="0"/>
            </a:endParaRPr>
          </a:p>
          <a:p>
            <a:pPr algn="just">
              <a:lnSpc>
                <a:spcPct val="150000"/>
              </a:lnSpc>
            </a:pPr>
            <a:endParaRPr lang="en-US"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pic>
        <p:nvPicPr>
          <p:cNvPr id="2050" name="Picture 2"/>
          <p:cNvPicPr>
            <a:picLocks noChangeAspect="1" noChangeArrowheads="1"/>
          </p:cNvPicPr>
          <p:nvPr/>
        </p:nvPicPr>
        <p:blipFill>
          <a:blip r:embed="rId2"/>
          <a:srcRect/>
          <a:stretch>
            <a:fillRect/>
          </a:stretch>
        </p:blipFill>
        <p:spPr bwMode="auto">
          <a:xfrm>
            <a:off x="3526971" y="3135087"/>
            <a:ext cx="5316583" cy="2991394"/>
          </a:xfrm>
          <a:prstGeom prst="rect">
            <a:avLst/>
          </a:prstGeom>
          <a:noFill/>
          <a:ln w="9525">
            <a:noFill/>
            <a:miter lim="800000"/>
            <a:headEnd/>
            <a:tailEnd/>
          </a:ln>
          <a:effectLst/>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01335" y="248194"/>
            <a:ext cx="10149841" cy="7571303"/>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TOOLS/LIBRARIES USED FOR DEEP LEARNING MODEL :-  </a:t>
            </a:r>
            <a:r>
              <a:rPr lang="en-US" dirty="0" smtClean="0">
                <a:latin typeface="Consolas" pitchFamily="49" charset="0"/>
                <a:cs typeface="Consolas" pitchFamily="49" charset="0"/>
              </a:rPr>
              <a:t>Native Keras libraries are used to develop deep learning model.</a:t>
            </a:r>
          </a:p>
          <a:p>
            <a:pPr algn="just">
              <a:lnSpc>
                <a:spcPct val="150000"/>
              </a:lnSpc>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Mobile-Net is used  as a model which is used to classify skin lesion images into 7 listed categories.(Further detail about model is given in next section)</a:t>
            </a:r>
          </a:p>
          <a:p>
            <a:pPr algn="just">
              <a:lnSpc>
                <a:spcPct val="150000"/>
              </a:lnSpc>
              <a:buFont typeface="Arial" pitchFamily="34" charset="0"/>
              <a:buChar char="•"/>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Native Keras model is then converted to tensorflow.js(</a:t>
            </a:r>
            <a:r>
              <a:rPr lang="en-US" dirty="0" err="1" smtClean="0">
                <a:latin typeface="Consolas" pitchFamily="49" charset="0"/>
                <a:cs typeface="Consolas" pitchFamily="49" charset="0"/>
              </a:rPr>
              <a:t>model.json</a:t>
            </a:r>
            <a:r>
              <a:rPr lang="en-US" dirty="0" smtClean="0">
                <a:latin typeface="Consolas" pitchFamily="49" charset="0"/>
                <a:cs typeface="Consolas" pitchFamily="49" charset="0"/>
              </a:rPr>
              <a:t>) model using tensorflow_converter api to be used for web app.</a:t>
            </a:r>
          </a:p>
          <a:p>
            <a:pPr algn="just">
              <a:lnSpc>
                <a:spcPct val="150000"/>
              </a:lnSpc>
              <a:buFont typeface="Arial" pitchFamily="34" charset="0"/>
              <a:buChar char="•"/>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Native keras model is also converted to tensorflow-lite(</a:t>
            </a:r>
            <a:r>
              <a:rPr lang="en-US" dirty="0" err="1" smtClean="0">
                <a:latin typeface="Consolas" pitchFamily="49" charset="0"/>
                <a:cs typeface="Consolas" pitchFamily="49" charset="0"/>
              </a:rPr>
              <a:t>model.tflite</a:t>
            </a:r>
            <a:r>
              <a:rPr lang="en-US" dirty="0" smtClean="0">
                <a:latin typeface="Consolas" pitchFamily="49" charset="0"/>
                <a:cs typeface="Consolas" pitchFamily="49" charset="0"/>
              </a:rPr>
              <a:t>) model which is used to develop mobile app.</a:t>
            </a:r>
          </a:p>
          <a:p>
            <a:pPr algn="just">
              <a:lnSpc>
                <a:spcPct val="150000"/>
              </a:lnSpc>
              <a:buFont typeface="Arial" pitchFamily="34" charset="0"/>
              <a:buChar char="•"/>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Conversion is done in order to make the model compatible to be able to run directly into web-browser.</a:t>
            </a:r>
          </a:p>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smtClean="0">
                <a:solidFill>
                  <a:schemeClr val="bg1"/>
                </a:solidFill>
                <a:cs typeface="Arial" pitchFamily="34" charset="0"/>
              </a:rPr>
              <a:t>SYSTEM DESCRIPTION</a:t>
            </a:r>
            <a:endParaRPr lang="ko-KR" altLang="en-US" sz="5400" dirty="0">
              <a:solidFill>
                <a:schemeClr val="bg1"/>
              </a:solidFill>
              <a:cs typeface="Arial" pitchFamily="34" charset="0"/>
            </a:endParaRPr>
          </a:p>
        </p:txBody>
      </p:sp>
      <p:pic>
        <p:nvPicPr>
          <p:cNvPr id="2" name="Graphic 1">
            <a:extLst>
              <a:ext uri="{FF2B5EF4-FFF2-40B4-BE49-F238E27FC236}">
                <a16:creationId xmlns="" xmlns:a16="http://schemas.microsoft.com/office/drawing/2014/main" id="{905C69D5-98AF-4D8D-8470-32495F93C7AF}"/>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 xmlns:p14="http://schemas.microsoft.com/office/powerpoint/2010/main" val="11005882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01335" y="378823"/>
            <a:ext cx="10149841"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1031965" y="705394"/>
            <a:ext cx="9744891" cy="3000821"/>
          </a:xfrm>
          <a:prstGeom prst="rect">
            <a:avLst/>
          </a:prstGeom>
          <a:noFill/>
        </p:spPr>
        <p:txBody>
          <a:bodyPr wrap="square" rtlCol="0">
            <a:spAutoFit/>
          </a:bodyPr>
          <a:lstStyle/>
          <a:p>
            <a:pPr>
              <a:lnSpc>
                <a:spcPct val="150000"/>
              </a:lnSpc>
            </a:pPr>
            <a:r>
              <a:rPr lang="en-US" b="1" dirty="0" smtClean="0"/>
              <a:t>SYSTEM DESCRIPTION :- </a:t>
            </a:r>
            <a:r>
              <a:rPr lang="en-US" b="1" dirty="0" smtClean="0">
                <a:latin typeface="Consolas" pitchFamily="49" charset="0"/>
                <a:cs typeface="Consolas" pitchFamily="49" charset="0"/>
              </a:rPr>
              <a:t> </a:t>
            </a:r>
            <a:r>
              <a:rPr lang="en-US" dirty="0" smtClean="0">
                <a:latin typeface="Consolas" pitchFamily="49" charset="0"/>
                <a:cs typeface="Consolas" pitchFamily="49" charset="0"/>
              </a:rPr>
              <a:t>The whole solution has been composed of three features namely</a:t>
            </a:r>
          </a:p>
          <a:p>
            <a:pPr>
              <a:lnSpc>
                <a:spcPct val="150000"/>
              </a:lnSpc>
              <a:buFont typeface="Arial" pitchFamily="34" charset="0"/>
              <a:buChar char="•"/>
            </a:pPr>
            <a:r>
              <a:rPr lang="en-US" b="1" dirty="0" smtClean="0">
                <a:latin typeface="Consolas" pitchFamily="49" charset="0"/>
                <a:cs typeface="Consolas" pitchFamily="49" charset="0"/>
              </a:rPr>
              <a:t> Identification of skin lesions form images.</a:t>
            </a:r>
          </a:p>
          <a:p>
            <a:pPr>
              <a:lnSpc>
                <a:spcPct val="150000"/>
              </a:lnSpc>
              <a:buFont typeface="Arial" pitchFamily="34" charset="0"/>
              <a:buChar char="•"/>
            </a:pPr>
            <a:r>
              <a:rPr lang="en-US" b="1" dirty="0" smtClean="0">
                <a:latin typeface="Consolas" pitchFamily="49" charset="0"/>
                <a:cs typeface="Consolas" pitchFamily="49" charset="0"/>
              </a:rPr>
              <a:t> Finding a Doctor near ones current location.</a:t>
            </a:r>
          </a:p>
          <a:p>
            <a:pPr>
              <a:lnSpc>
                <a:spcPct val="150000"/>
              </a:lnSpc>
              <a:buFont typeface="Arial" pitchFamily="34" charset="0"/>
              <a:buChar char="•"/>
            </a:pPr>
            <a:r>
              <a:rPr lang="en-US" b="1" dirty="0" smtClean="0">
                <a:latin typeface="Consolas" pitchFamily="49" charset="0"/>
                <a:cs typeface="Consolas" pitchFamily="49" charset="0"/>
              </a:rPr>
              <a:t> Discussion Forum for people to connect with each other.</a:t>
            </a:r>
          </a:p>
          <a:p>
            <a:pPr>
              <a:lnSpc>
                <a:spcPct val="150000"/>
              </a:lnSpc>
              <a:buFont typeface="Arial" pitchFamily="34" charset="0"/>
              <a:buChar char="•"/>
            </a:pPr>
            <a:endParaRPr lang="en-US" b="1" dirty="0" smtClean="0">
              <a:latin typeface="Consolas" pitchFamily="49" charset="0"/>
              <a:cs typeface="Consolas" pitchFamily="49" charset="0"/>
            </a:endParaRPr>
          </a:p>
          <a:p>
            <a:pPr>
              <a:lnSpc>
                <a:spcPct val="150000"/>
              </a:lnSpc>
            </a:pPr>
            <a:r>
              <a:rPr lang="en-US" b="1" dirty="0" smtClean="0">
                <a:latin typeface="Consolas" pitchFamily="49" charset="0"/>
                <a:cs typeface="Consolas" pitchFamily="49" charset="0"/>
              </a:rPr>
              <a:t>We will describe the functioning of each of the components in detail</a:t>
            </a: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01335" y="378823"/>
            <a:ext cx="10149841"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1045028" y="169817"/>
            <a:ext cx="9744891" cy="2949525"/>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IDENTIFICATION OF SKIN DESEASE FROM IMAGE :- </a:t>
            </a:r>
            <a:r>
              <a:rPr lang="en-US" dirty="0" smtClean="0">
                <a:latin typeface="Consolas" pitchFamily="49" charset="0"/>
                <a:cs typeface="Consolas" pitchFamily="49" charset="0"/>
              </a:rPr>
              <a:t>This is the core functionality of our solution , here users will require to upload the image of a skin lesion either by clicking a picture form phone camera (for android and </a:t>
            </a:r>
            <a:r>
              <a:rPr lang="en-US" dirty="0" err="1" smtClean="0">
                <a:latin typeface="Consolas" pitchFamily="49" charset="0"/>
                <a:cs typeface="Consolas" pitchFamily="49" charset="0"/>
              </a:rPr>
              <a:t>iOS</a:t>
            </a:r>
            <a:r>
              <a:rPr lang="en-US" dirty="0" smtClean="0">
                <a:latin typeface="Consolas" pitchFamily="49" charset="0"/>
                <a:cs typeface="Consolas" pitchFamily="49" charset="0"/>
              </a:rPr>
              <a:t>) devices or by uploading a already stored images(for web app and mobile device).</a:t>
            </a:r>
          </a:p>
          <a:p>
            <a:pPr algn="just">
              <a:lnSpc>
                <a:spcPct val="150000"/>
              </a:lnSpc>
            </a:pPr>
            <a:endParaRPr lang="en-US"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pic>
        <p:nvPicPr>
          <p:cNvPr id="1027" name="Picture 3"/>
          <p:cNvPicPr>
            <a:picLocks noChangeAspect="1" noChangeArrowheads="1"/>
          </p:cNvPicPr>
          <p:nvPr/>
        </p:nvPicPr>
        <p:blipFill>
          <a:blip r:embed="rId2"/>
          <a:srcRect/>
          <a:stretch>
            <a:fillRect/>
          </a:stretch>
        </p:blipFill>
        <p:spPr bwMode="auto">
          <a:xfrm>
            <a:off x="2625634" y="1966369"/>
            <a:ext cx="7171509" cy="4257675"/>
          </a:xfrm>
          <a:prstGeom prst="rect">
            <a:avLst/>
          </a:prstGeom>
          <a:noFill/>
          <a:ln w="9525">
            <a:noFill/>
            <a:miter lim="800000"/>
            <a:headEnd/>
            <a:tailEnd/>
          </a:ln>
          <a:effectLst/>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01335" y="378823"/>
            <a:ext cx="10149841"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1031965" y="470263"/>
            <a:ext cx="9744891" cy="5858014"/>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BRIEF ABOUT THE MOBILE-NET MODEL :- </a:t>
            </a:r>
            <a:r>
              <a:rPr lang="en-IN" dirty="0" smtClean="0">
                <a:latin typeface="Consolas" pitchFamily="49" charset="0"/>
                <a:cs typeface="Consolas" pitchFamily="49" charset="0"/>
              </a:rPr>
              <a:t>We shall be using </a:t>
            </a:r>
            <a:r>
              <a:rPr lang="en-IN" dirty="0" err="1" smtClean="0">
                <a:latin typeface="Consolas" pitchFamily="49" charset="0"/>
                <a:cs typeface="Consolas" pitchFamily="49" charset="0"/>
              </a:rPr>
              <a:t>Mobilenet</a:t>
            </a:r>
            <a:r>
              <a:rPr lang="en-IN" dirty="0" smtClean="0">
                <a:latin typeface="Consolas" pitchFamily="49" charset="0"/>
                <a:cs typeface="Consolas" pitchFamily="49" charset="0"/>
              </a:rPr>
              <a:t> as it is lightweight in its architecture. It uses depth wise separable convolutions which basically means it performs a single convolution on each colour channel rather than combining all three and flattening it. This has the effect of filtering the input channels. Or as the authors of the paper explain clearly: </a:t>
            </a:r>
            <a:r>
              <a:rPr lang="en-IN" b="1" dirty="0" smtClean="0">
                <a:latin typeface="Consolas" pitchFamily="49" charset="0"/>
                <a:cs typeface="Consolas" pitchFamily="49" charset="0"/>
              </a:rPr>
              <a:t>“ </a:t>
            </a:r>
            <a:r>
              <a:rPr lang="en-IN" b="1" i="1" dirty="0" smtClean="0">
                <a:latin typeface="Consolas" pitchFamily="49" charset="0"/>
                <a:cs typeface="Consolas" pitchFamily="49" charset="0"/>
              </a:rPr>
              <a:t>For </a:t>
            </a:r>
            <a:r>
              <a:rPr lang="en-IN" b="1" i="1" dirty="0" err="1" smtClean="0">
                <a:latin typeface="Consolas" pitchFamily="49" charset="0"/>
                <a:cs typeface="Consolas" pitchFamily="49" charset="0"/>
              </a:rPr>
              <a:t>MobileNets</a:t>
            </a:r>
            <a:r>
              <a:rPr lang="en-IN" b="1" i="1" dirty="0" smtClean="0">
                <a:latin typeface="Consolas" pitchFamily="49" charset="0"/>
                <a:cs typeface="Consolas" pitchFamily="49" charset="0"/>
              </a:rPr>
              <a:t> the depth wise convolution applies a single filter to each input channel. The point wise convolution then applies a 1×1 convolution to combine the outputs the depth wise convolution. A standard convolution both filters and combines inputs into a new set of outputs in one step. The depth wise separable convolution splits this into two layers, a separate layer for filtering and a separate layer for combining. This factorization has the effect of drastically reducing computation and model size</a:t>
            </a:r>
            <a:r>
              <a:rPr lang="en-IN" b="1" dirty="0" smtClean="0">
                <a:latin typeface="Consolas" pitchFamily="49" charset="0"/>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A3090339-C1AA-4975-90A5-A4953259C7E5}"/>
              </a:ext>
            </a:extLst>
          </p:cNvPr>
          <p:cNvSpPr/>
          <p:nvPr/>
        </p:nvSpPr>
        <p:spPr>
          <a:xfrm>
            <a:off x="7469977" y="2294161"/>
            <a:ext cx="1995678" cy="1995678"/>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A944F83B-3485-445F-86E9-57F8DCA1CC2B}"/>
              </a:ext>
            </a:extLst>
          </p:cNvPr>
          <p:cNvSpPr/>
          <p:nvPr/>
        </p:nvSpPr>
        <p:spPr>
          <a:xfrm>
            <a:off x="9642657" y="2289717"/>
            <a:ext cx="1995678" cy="1995678"/>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4E442CD5-E887-4BC0-A447-2C9BD87CCF6D}"/>
              </a:ext>
            </a:extLst>
          </p:cNvPr>
          <p:cNvSpPr txBox="1"/>
          <p:nvPr/>
        </p:nvSpPr>
        <p:spPr>
          <a:xfrm>
            <a:off x="5913287" y="168202"/>
            <a:ext cx="5952142" cy="923330"/>
          </a:xfrm>
          <a:prstGeom prst="rect">
            <a:avLst/>
          </a:prstGeom>
          <a:noFill/>
        </p:spPr>
        <p:txBody>
          <a:bodyPr wrap="square" rtlCol="0" anchor="ctr">
            <a:spAutoFit/>
          </a:bodyPr>
          <a:lstStyle/>
          <a:p>
            <a:pPr algn="r"/>
            <a:r>
              <a:rPr lang="en-US" altLang="ko-KR" sz="5400" dirty="0" smtClean="0">
                <a:solidFill>
                  <a:schemeClr val="tx1">
                    <a:lumMod val="85000"/>
                    <a:lumOff val="15000"/>
                  </a:schemeClr>
                </a:solidFill>
                <a:latin typeface="+mj-lt"/>
                <a:cs typeface="Arial" pitchFamily="34" charset="0"/>
              </a:rPr>
              <a:t>TEAM PROFILE</a:t>
            </a:r>
            <a:endParaRPr lang="en-US" altLang="ko-KR" sz="5400" dirty="0">
              <a:solidFill>
                <a:schemeClr val="accent1"/>
              </a:solidFill>
              <a:latin typeface="+mj-lt"/>
              <a:cs typeface="Arial" pitchFamily="34" charset="0"/>
            </a:endParaRPr>
          </a:p>
        </p:txBody>
      </p:sp>
      <p:sp>
        <p:nvSpPr>
          <p:cNvPr id="47" name="Oval 46">
            <a:extLst>
              <a:ext uri="{FF2B5EF4-FFF2-40B4-BE49-F238E27FC236}">
                <a16:creationId xmlns="" xmlns:a16="http://schemas.microsoft.com/office/drawing/2014/main" id="{9427D5F4-FE97-41E9-A2E1-D0241151FFF0}"/>
              </a:ext>
            </a:extLst>
          </p:cNvPr>
          <p:cNvSpPr/>
          <p:nvPr/>
        </p:nvSpPr>
        <p:spPr>
          <a:xfrm>
            <a:off x="4918474" y="2350856"/>
            <a:ext cx="1995678" cy="19956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51">
            <a:extLst>
              <a:ext uri="{FF2B5EF4-FFF2-40B4-BE49-F238E27FC236}">
                <a16:creationId xmlns="" xmlns:a16="http://schemas.microsoft.com/office/drawing/2014/main" id="{FC9F040F-337D-4301-B119-F0FF4FBAE78F}"/>
              </a:ext>
            </a:extLst>
          </p:cNvPr>
          <p:cNvGrpSpPr/>
          <p:nvPr/>
        </p:nvGrpSpPr>
        <p:grpSpPr>
          <a:xfrm>
            <a:off x="4950822" y="4522006"/>
            <a:ext cx="2050869" cy="1242872"/>
            <a:chOff x="2546993" y="3835202"/>
            <a:chExt cx="2050869" cy="1242872"/>
          </a:xfrm>
        </p:grpSpPr>
        <p:sp>
          <p:nvSpPr>
            <p:cNvPr id="9" name="Text Placeholder 3">
              <a:extLst>
                <a:ext uri="{FF2B5EF4-FFF2-40B4-BE49-F238E27FC236}">
                  <a16:creationId xmlns="" xmlns:a16="http://schemas.microsoft.com/office/drawing/2014/main" id="{B8DAF5C0-51EF-40F9-A02B-31BF7822BCE5}"/>
                </a:ext>
              </a:extLst>
            </p:cNvPr>
            <p:cNvSpPr txBox="1">
              <a:spLocks/>
            </p:cNvSpPr>
            <p:nvPr/>
          </p:nvSpPr>
          <p:spPr>
            <a:xfrm>
              <a:off x="2724326" y="3835202"/>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smtClean="0">
                  <a:latin typeface="Arial" pitchFamily="34" charset="0"/>
                  <a:cs typeface="Arial" pitchFamily="34" charset="0"/>
                </a:rPr>
                <a:t>DHRUV PATEL</a:t>
              </a:r>
              <a:endParaRPr lang="en-US" altLang="ko-KR" sz="1400" b="1" dirty="0">
                <a:latin typeface="Arial" pitchFamily="34" charset="0"/>
                <a:cs typeface="Arial" pitchFamily="34" charset="0"/>
              </a:endParaRPr>
            </a:p>
          </p:txBody>
        </p:sp>
        <p:sp>
          <p:nvSpPr>
            <p:cNvPr id="10" name="TextBox 9">
              <a:extLst>
                <a:ext uri="{FF2B5EF4-FFF2-40B4-BE49-F238E27FC236}">
                  <a16:creationId xmlns="" xmlns:a16="http://schemas.microsoft.com/office/drawing/2014/main" id="{8D72BA6E-74BB-4688-8A62-81E65D827717}"/>
                </a:ext>
              </a:extLst>
            </p:cNvPr>
            <p:cNvSpPr txBox="1"/>
            <p:nvPr/>
          </p:nvSpPr>
          <p:spPr>
            <a:xfrm>
              <a:off x="2714325" y="4542219"/>
              <a:ext cx="1831453"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 xmlns:a16="http://schemas.microsoft.com/office/drawing/2014/main" id="{1045E4A7-B5EB-4BAB-8F0F-4039009D2F2B}"/>
                </a:ext>
              </a:extLst>
            </p:cNvPr>
            <p:cNvSpPr txBox="1"/>
            <p:nvPr/>
          </p:nvSpPr>
          <p:spPr>
            <a:xfrm>
              <a:off x="2546993" y="4247077"/>
              <a:ext cx="2050869" cy="830997"/>
            </a:xfrm>
            <a:prstGeom prst="rect">
              <a:avLst/>
            </a:prstGeom>
            <a:noFill/>
          </p:spPr>
          <p:txBody>
            <a:bodyPr wrap="square" lIns="90000" rIns="108000" rtlCol="0">
              <a:spAutoFit/>
            </a:bodyPr>
            <a:lstStyle/>
            <a:p>
              <a:pPr algn="ctr"/>
              <a:r>
                <a:rPr lang="en-US" altLang="ko-KR" sz="1200" b="1" dirty="0" smtClean="0">
                  <a:solidFill>
                    <a:schemeClr val="bg1"/>
                  </a:solidFill>
                  <a:latin typeface="Arial" pitchFamily="34" charset="0"/>
                  <a:cs typeface="Arial" pitchFamily="34" charset="0"/>
                </a:rPr>
                <a:t>TEAM  LEADER</a:t>
              </a:r>
            </a:p>
            <a:p>
              <a:pPr algn="ctr"/>
              <a:endParaRPr lang="en-US" altLang="ko-KR" sz="1200" b="1" dirty="0" smtClean="0">
                <a:solidFill>
                  <a:schemeClr val="bg1"/>
                </a:solidFill>
                <a:latin typeface="Arial" pitchFamily="34" charset="0"/>
                <a:cs typeface="Arial" pitchFamily="34" charset="0"/>
              </a:endParaRPr>
            </a:p>
            <a:p>
              <a:pPr algn="ctr"/>
              <a:r>
                <a:rPr lang="en-US" altLang="ko-KR" sz="1200" b="1" dirty="0" smtClean="0">
                  <a:solidFill>
                    <a:schemeClr val="bg1"/>
                  </a:solidFill>
                  <a:latin typeface="Arial" pitchFamily="34" charset="0"/>
                  <a:cs typeface="Arial" pitchFamily="34" charset="0"/>
                </a:rPr>
                <a:t>EMAIL: dhruvgcet29@gmail.com</a:t>
              </a:r>
            </a:p>
          </p:txBody>
        </p:sp>
      </p:grpSp>
      <p:grpSp>
        <p:nvGrpSpPr>
          <p:cNvPr id="12" name="Group 45">
            <a:extLst>
              <a:ext uri="{FF2B5EF4-FFF2-40B4-BE49-F238E27FC236}">
                <a16:creationId xmlns="" xmlns:a16="http://schemas.microsoft.com/office/drawing/2014/main" id="{E7E21B63-9688-4AEE-9EB9-49E9E68AD3C7}"/>
              </a:ext>
            </a:extLst>
          </p:cNvPr>
          <p:cNvGrpSpPr/>
          <p:nvPr/>
        </p:nvGrpSpPr>
        <p:grpSpPr>
          <a:xfrm>
            <a:off x="7210698" y="4574257"/>
            <a:ext cx="2677886" cy="1203684"/>
            <a:chOff x="4351247" y="3822139"/>
            <a:chExt cx="2677886" cy="1203684"/>
          </a:xfrm>
        </p:grpSpPr>
        <p:sp>
          <p:nvSpPr>
            <p:cNvPr id="13" name="Text Placeholder 3">
              <a:extLst>
                <a:ext uri="{FF2B5EF4-FFF2-40B4-BE49-F238E27FC236}">
                  <a16:creationId xmlns="" xmlns:a16="http://schemas.microsoft.com/office/drawing/2014/main" id="{996A59D2-DDD7-4C6E-ABB7-E3486AAA9BE9}"/>
                </a:ext>
              </a:extLst>
            </p:cNvPr>
            <p:cNvSpPr txBox="1">
              <a:spLocks/>
            </p:cNvSpPr>
            <p:nvPr/>
          </p:nvSpPr>
          <p:spPr>
            <a:xfrm>
              <a:off x="4625567" y="3822139"/>
              <a:ext cx="2129246"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smtClean="0">
                  <a:latin typeface="Arial" pitchFamily="34" charset="0"/>
                  <a:cs typeface="Arial" pitchFamily="34" charset="0"/>
                </a:rPr>
                <a:t>PRATIKSHYA MISHRA</a:t>
              </a:r>
              <a:endParaRPr lang="en-US" altLang="ko-KR" sz="1400" b="1" dirty="0">
                <a:latin typeface="Arial" pitchFamily="34" charset="0"/>
                <a:cs typeface="Arial" pitchFamily="34" charset="0"/>
              </a:endParaRPr>
            </a:p>
          </p:txBody>
        </p:sp>
        <p:sp>
          <p:nvSpPr>
            <p:cNvPr id="14" name="TextBox 13">
              <a:extLst>
                <a:ext uri="{FF2B5EF4-FFF2-40B4-BE49-F238E27FC236}">
                  <a16:creationId xmlns="" xmlns:a16="http://schemas.microsoft.com/office/drawing/2014/main" id="{6361D5C5-C27A-47BB-864D-4F915C6A38E8}"/>
                </a:ext>
              </a:extLst>
            </p:cNvPr>
            <p:cNvSpPr txBox="1"/>
            <p:nvPr/>
          </p:nvSpPr>
          <p:spPr>
            <a:xfrm>
              <a:off x="4700113" y="4542219"/>
              <a:ext cx="1831453" cy="276999"/>
            </a:xfrm>
            <a:prstGeom prst="rect">
              <a:avLst/>
            </a:prstGeom>
            <a:noFill/>
          </p:spPr>
          <p:txBody>
            <a:bodyPr wrap="square" rtlCol="0">
              <a:spAutoFit/>
            </a:bodyPr>
            <a:lstStyle/>
            <a:p>
              <a:pPr algn="ctr"/>
              <a:r>
                <a:rPr lang="en-US" altLang="ko-KR" sz="1200" dirty="0" smtClean="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 xmlns:a16="http://schemas.microsoft.com/office/drawing/2014/main" id="{4F5630F7-156E-452B-BF05-274C6E8B8102}"/>
                </a:ext>
              </a:extLst>
            </p:cNvPr>
            <p:cNvSpPr txBox="1"/>
            <p:nvPr/>
          </p:nvSpPr>
          <p:spPr>
            <a:xfrm>
              <a:off x="4351247" y="4194826"/>
              <a:ext cx="2677886" cy="830997"/>
            </a:xfrm>
            <a:prstGeom prst="rect">
              <a:avLst/>
            </a:prstGeom>
            <a:noFill/>
          </p:spPr>
          <p:txBody>
            <a:bodyPr wrap="square" lIns="90000" rIns="108000" rtlCol="0">
              <a:spAutoFit/>
            </a:bodyPr>
            <a:lstStyle/>
            <a:p>
              <a:pPr algn="ctr"/>
              <a:r>
                <a:rPr lang="en-US" altLang="ko-KR" sz="1200" b="1" dirty="0" smtClean="0">
                  <a:solidFill>
                    <a:schemeClr val="bg1"/>
                  </a:solidFill>
                  <a:latin typeface="Arial" pitchFamily="34" charset="0"/>
                  <a:cs typeface="Arial" pitchFamily="34" charset="0"/>
                </a:rPr>
                <a:t>TEAM  MEMBER</a:t>
              </a:r>
            </a:p>
            <a:p>
              <a:pPr algn="ctr"/>
              <a:endParaRPr lang="en-US" altLang="ko-KR" sz="1200" b="1" dirty="0" smtClean="0">
                <a:solidFill>
                  <a:schemeClr val="bg1"/>
                </a:solidFill>
                <a:latin typeface="Arial" pitchFamily="34" charset="0"/>
                <a:cs typeface="Arial" pitchFamily="34" charset="0"/>
              </a:endParaRPr>
            </a:p>
            <a:p>
              <a:pPr algn="ctr"/>
              <a:r>
                <a:rPr lang="en-US" altLang="ko-KR" sz="1200" b="1" dirty="0" smtClean="0">
                  <a:solidFill>
                    <a:schemeClr val="bg1"/>
                  </a:solidFill>
                  <a:latin typeface="Arial" pitchFamily="34" charset="0"/>
                  <a:cs typeface="Arial" pitchFamily="34" charset="0"/>
                </a:rPr>
                <a:t>EMAIL:</a:t>
              </a:r>
            </a:p>
            <a:p>
              <a:pPr algn="ctr"/>
              <a:r>
                <a:rPr lang="en-IN" sz="1200" b="1" dirty="0" smtClean="0">
                  <a:solidFill>
                    <a:schemeClr val="bg1"/>
                  </a:solidFill>
                </a:rPr>
                <a:t>pratikshya.mishra72@gmail.com</a:t>
              </a:r>
              <a:endParaRPr lang="ko-KR" altLang="en-US" sz="1200" b="1" dirty="0">
                <a:solidFill>
                  <a:schemeClr val="bg1"/>
                </a:solidFill>
                <a:latin typeface="Arial" pitchFamily="34" charset="0"/>
                <a:cs typeface="Arial" pitchFamily="34" charset="0"/>
              </a:endParaRPr>
            </a:p>
          </p:txBody>
        </p:sp>
      </p:grpSp>
      <p:grpSp>
        <p:nvGrpSpPr>
          <p:cNvPr id="16" name="Group 33">
            <a:extLst>
              <a:ext uri="{FF2B5EF4-FFF2-40B4-BE49-F238E27FC236}">
                <a16:creationId xmlns="" xmlns:a16="http://schemas.microsoft.com/office/drawing/2014/main" id="{3AE7E102-4342-4091-9546-06C75E3BF27C}"/>
              </a:ext>
            </a:extLst>
          </p:cNvPr>
          <p:cNvGrpSpPr/>
          <p:nvPr/>
        </p:nvGrpSpPr>
        <p:grpSpPr>
          <a:xfrm>
            <a:off x="9739717" y="4567788"/>
            <a:ext cx="1831453" cy="997079"/>
            <a:chOff x="6665706" y="3822139"/>
            <a:chExt cx="1831453" cy="997079"/>
          </a:xfrm>
        </p:grpSpPr>
        <p:sp>
          <p:nvSpPr>
            <p:cNvPr id="17" name="Text Placeholder 3">
              <a:extLst>
                <a:ext uri="{FF2B5EF4-FFF2-40B4-BE49-F238E27FC236}">
                  <a16:creationId xmlns="" xmlns:a16="http://schemas.microsoft.com/office/drawing/2014/main" id="{443F05B2-F4D9-4754-97CC-CC7BAF6E8DEA}"/>
                </a:ext>
              </a:extLst>
            </p:cNvPr>
            <p:cNvSpPr txBox="1">
              <a:spLocks/>
            </p:cNvSpPr>
            <p:nvPr/>
          </p:nvSpPr>
          <p:spPr>
            <a:xfrm>
              <a:off x="6675708" y="3822139"/>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smtClean="0">
                  <a:latin typeface="Arial" pitchFamily="34" charset="0"/>
                  <a:cs typeface="Arial" pitchFamily="34" charset="0"/>
                </a:rPr>
                <a:t>YOGISHANKAR</a:t>
              </a:r>
              <a:endParaRPr lang="en-US" altLang="ko-KR" sz="1400" b="1" dirty="0">
                <a:latin typeface="Arial" pitchFamily="34" charset="0"/>
                <a:cs typeface="Arial" pitchFamily="34" charset="0"/>
              </a:endParaRPr>
            </a:p>
          </p:txBody>
        </p:sp>
        <p:sp>
          <p:nvSpPr>
            <p:cNvPr id="18" name="TextBox 17">
              <a:extLst>
                <a:ext uri="{FF2B5EF4-FFF2-40B4-BE49-F238E27FC236}">
                  <a16:creationId xmlns="" xmlns:a16="http://schemas.microsoft.com/office/drawing/2014/main" id="{F61D88F1-FADF-477B-8DD6-EF3BCBB24502}"/>
                </a:ext>
              </a:extLst>
            </p:cNvPr>
            <p:cNvSpPr txBox="1"/>
            <p:nvPr/>
          </p:nvSpPr>
          <p:spPr>
            <a:xfrm>
              <a:off x="6665706" y="4542219"/>
              <a:ext cx="1831453"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 xmlns:a16="http://schemas.microsoft.com/office/drawing/2014/main" id="{D2682809-8790-4E1B-9680-D747629D82C9}"/>
                </a:ext>
              </a:extLst>
            </p:cNvPr>
            <p:cNvSpPr txBox="1"/>
            <p:nvPr/>
          </p:nvSpPr>
          <p:spPr>
            <a:xfrm>
              <a:off x="6675707" y="4194826"/>
              <a:ext cx="1811450" cy="276999"/>
            </a:xfrm>
            <a:prstGeom prst="rect">
              <a:avLst/>
            </a:prstGeom>
            <a:noFill/>
          </p:spPr>
          <p:txBody>
            <a:bodyPr wrap="square" lIns="90000" rIns="108000" rtlCol="0">
              <a:spAutoFit/>
            </a:bodyPr>
            <a:lstStyle/>
            <a:p>
              <a:pPr algn="ctr"/>
              <a:r>
                <a:rPr lang="en-US" altLang="ko-KR" sz="1200" b="1" dirty="0" smtClean="0">
                  <a:solidFill>
                    <a:schemeClr val="bg1"/>
                  </a:solidFill>
                  <a:latin typeface="Arial" pitchFamily="34" charset="0"/>
                  <a:cs typeface="Arial" pitchFamily="34" charset="0"/>
                </a:rPr>
                <a:t>TEAM  MEMBER</a:t>
              </a:r>
              <a:endParaRPr lang="ko-KR" altLang="en-US" sz="1200" b="1" dirty="0">
                <a:solidFill>
                  <a:schemeClr val="bg1"/>
                </a:solidFill>
                <a:latin typeface="Arial" pitchFamily="34" charset="0"/>
                <a:cs typeface="Arial" pitchFamily="34" charset="0"/>
              </a:endParaRPr>
            </a:p>
          </p:txBody>
        </p:sp>
      </p:grpSp>
      <p:sp>
        <p:nvSpPr>
          <p:cNvPr id="21" name="Cross 47">
            <a:extLst>
              <a:ext uri="{FF2B5EF4-FFF2-40B4-BE49-F238E27FC236}">
                <a16:creationId xmlns="" xmlns:a16="http://schemas.microsoft.com/office/drawing/2014/main" id="{79885D9C-D719-4EB5-B818-73190CD37A51}"/>
              </a:ext>
            </a:extLst>
          </p:cNvPr>
          <p:cNvSpPr/>
          <p:nvPr/>
        </p:nvSpPr>
        <p:spPr>
          <a:xfrm>
            <a:off x="8817983" y="3560000"/>
            <a:ext cx="792088" cy="792088"/>
          </a:xfrm>
          <a:prstGeom prst="plus">
            <a:avLst>
              <a:gd name="adj" fmla="val 305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6" name="Picture Placeholder 25" descr="20201003_000517.jpg"/>
          <p:cNvPicPr>
            <a:picLocks noGrp="1" noChangeAspect="1"/>
          </p:cNvPicPr>
          <p:nvPr>
            <p:ph type="pic" sz="quarter" idx="11"/>
          </p:nvPr>
        </p:nvPicPr>
        <p:blipFill>
          <a:blip r:embed="rId2" cstate="print"/>
          <a:srcRect l="2889" r="2889"/>
          <a:stretch>
            <a:fillRect/>
          </a:stretch>
        </p:blipFill>
        <p:spPr>
          <a:xfrm>
            <a:off x="5028187" y="2565668"/>
            <a:ext cx="1786270" cy="1786270"/>
          </a:xfrm>
        </p:spPr>
      </p:pic>
      <p:pic>
        <p:nvPicPr>
          <p:cNvPr id="23" name="Picture Placeholder 22" descr="20201003_000003.jpg"/>
          <p:cNvPicPr>
            <a:picLocks noGrp="1" noChangeAspect="1"/>
          </p:cNvPicPr>
          <p:nvPr>
            <p:ph type="pic" sz="quarter" idx="12"/>
          </p:nvPr>
        </p:nvPicPr>
        <p:blipFill>
          <a:blip r:embed="rId3" cstate="print"/>
          <a:srcRect l="1113" r="1113"/>
          <a:stretch>
            <a:fillRect/>
          </a:stretch>
        </p:blipFill>
        <p:spPr>
          <a:xfrm>
            <a:off x="7362592" y="2591792"/>
            <a:ext cx="1786270" cy="1786270"/>
          </a:xfrm>
        </p:spPr>
      </p:pic>
      <p:pic>
        <p:nvPicPr>
          <p:cNvPr id="24" name="Picture Placeholder 23" descr="20201002_235944.jpg"/>
          <p:cNvPicPr>
            <a:picLocks noGrp="1" noChangeAspect="1"/>
          </p:cNvPicPr>
          <p:nvPr>
            <p:ph type="pic" sz="quarter" idx="13"/>
          </p:nvPr>
        </p:nvPicPr>
        <p:blipFill>
          <a:blip r:embed="rId4" cstate="print"/>
          <a:srcRect t="13825" b="13825"/>
          <a:stretch>
            <a:fillRect/>
          </a:stretch>
        </p:blipFill>
        <p:spPr/>
      </p:pic>
    </p:spTree>
    <p:extLst>
      <p:ext uri="{BB962C8B-B14F-4D97-AF65-F5344CB8AC3E}">
        <p14:creationId xmlns="" xmlns:p14="http://schemas.microsoft.com/office/powerpoint/2010/main" val="36745244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01335" y="378823"/>
            <a:ext cx="10149841"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1045028" y="169817"/>
            <a:ext cx="9744891" cy="1338828"/>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MobileNET Architecture </a:t>
            </a:r>
          </a:p>
          <a:p>
            <a:pPr algn="just">
              <a:lnSpc>
                <a:spcPct val="150000"/>
              </a:lnSpc>
            </a:pP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pic>
        <p:nvPicPr>
          <p:cNvPr id="4098" name="Picture 2" descr="C:\Users\DELL\Desktop\1_lrxsPkbVrrIPVmr7jy-noA.png"/>
          <p:cNvPicPr>
            <a:picLocks noChangeAspect="1" noChangeArrowheads="1"/>
          </p:cNvPicPr>
          <p:nvPr/>
        </p:nvPicPr>
        <p:blipFill>
          <a:blip r:embed="rId2"/>
          <a:srcRect/>
          <a:stretch>
            <a:fillRect/>
          </a:stretch>
        </p:blipFill>
        <p:spPr bwMode="auto">
          <a:xfrm>
            <a:off x="2821577" y="571500"/>
            <a:ext cx="6583680" cy="5715000"/>
          </a:xfrm>
          <a:prstGeom prst="rect">
            <a:avLst/>
          </a:prstGeom>
          <a:noFill/>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01335" y="378823"/>
            <a:ext cx="10149841"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1045028" y="862149"/>
            <a:ext cx="9744891" cy="3831818"/>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FINDING NEARBY LOCATION :-  </a:t>
            </a:r>
            <a:r>
              <a:rPr lang="en-US" dirty="0" smtClean="0">
                <a:latin typeface="Consolas" pitchFamily="49" charset="0"/>
                <a:cs typeface="Consolas" pitchFamily="49" charset="0"/>
              </a:rPr>
              <a:t>This feature uses users current location to fetch nearby dermatologist and point their location on the map.</a:t>
            </a:r>
          </a:p>
          <a:p>
            <a:pPr algn="just">
              <a:lnSpc>
                <a:spcPct val="150000"/>
              </a:lnSpc>
            </a:pPr>
            <a:endParaRPr lang="en-US" b="1" dirty="0" smtClean="0">
              <a:latin typeface="Consolas" pitchFamily="49" charset="0"/>
              <a:cs typeface="Consolas" pitchFamily="49" charset="0"/>
            </a:endParaRPr>
          </a:p>
          <a:p>
            <a:pPr algn="just">
              <a:lnSpc>
                <a:spcPct val="150000"/>
              </a:lnSpc>
              <a:buFont typeface="Arial" pitchFamily="34" charset="0"/>
              <a:buChar char="•"/>
            </a:pPr>
            <a:r>
              <a:rPr lang="en-US" b="1" dirty="0" smtClean="0">
                <a:latin typeface="Consolas" pitchFamily="49" charset="0"/>
                <a:cs typeface="Consolas" pitchFamily="49" charset="0"/>
              </a:rPr>
              <a:t> </a:t>
            </a:r>
            <a:r>
              <a:rPr lang="en-US" dirty="0" smtClean="0">
                <a:latin typeface="Consolas" pitchFamily="49" charset="0"/>
                <a:cs typeface="Consolas" pitchFamily="49" charset="0"/>
              </a:rPr>
              <a:t>It also displays the website of the clinic (if it has one) along with mobile number so they can book their appointments.</a:t>
            </a:r>
          </a:p>
          <a:p>
            <a:pPr algn="just">
              <a:lnSpc>
                <a:spcPct val="150000"/>
              </a:lnSpc>
              <a:buFont typeface="Arial" pitchFamily="34" charset="0"/>
              <a:buChar char="•"/>
            </a:pPr>
            <a:endParaRPr lang="en-US" b="1" dirty="0" smtClean="0">
              <a:latin typeface="Consolas" pitchFamily="49" charset="0"/>
              <a:cs typeface="Consolas" pitchFamily="49" charset="0"/>
            </a:endParaRPr>
          </a:p>
          <a:p>
            <a:pPr algn="just">
              <a:lnSpc>
                <a:spcPct val="150000"/>
              </a:lnSpc>
              <a:buFont typeface="Arial" pitchFamily="34" charset="0"/>
              <a:buChar char="•"/>
            </a:pPr>
            <a:r>
              <a:rPr lang="en-US" b="1" dirty="0" smtClean="0">
                <a:latin typeface="+mj-lt"/>
                <a:cs typeface="Consolas" pitchFamily="49" charset="0"/>
              </a:rPr>
              <a:t>   </a:t>
            </a:r>
            <a:r>
              <a:rPr lang="en-US" dirty="0" smtClean="0">
                <a:latin typeface="Consolas" pitchFamily="49" charset="0"/>
                <a:cs typeface="Consolas" pitchFamily="49" charset="0"/>
              </a:rPr>
              <a:t>It uses Google maps Api to achieve the functionality.</a:t>
            </a:r>
            <a:endParaRPr lang="en-US" b="1" dirty="0" smtClean="0">
              <a:latin typeface="+mj-lt"/>
              <a:cs typeface="Consolas" pitchFamily="49" charset="0"/>
            </a:endParaRPr>
          </a:p>
          <a:p>
            <a:pPr algn="just">
              <a:lnSpc>
                <a:spcPct val="150000"/>
              </a:lnSpc>
            </a:pP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01335" y="378823"/>
            <a:ext cx="10149841"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1018902" y="587828"/>
            <a:ext cx="9744891" cy="456535"/>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p:txBody>
      </p:sp>
      <p:sp>
        <p:nvSpPr>
          <p:cNvPr id="5" name="TextBox 4"/>
          <p:cNvSpPr txBox="1"/>
          <p:nvPr/>
        </p:nvSpPr>
        <p:spPr>
          <a:xfrm>
            <a:off x="1097280" y="261257"/>
            <a:ext cx="9326880" cy="5909310"/>
          </a:xfrm>
          <a:prstGeom prst="rect">
            <a:avLst/>
          </a:prstGeom>
          <a:noFill/>
        </p:spPr>
        <p:txBody>
          <a:bodyPr wrap="square" rtlCol="0">
            <a:spAutoFit/>
          </a:bodyPr>
          <a:lstStyle/>
          <a:p>
            <a:pPr algn="just">
              <a:lnSpc>
                <a:spcPct val="150000"/>
              </a:lnSpc>
            </a:pPr>
            <a:r>
              <a:rPr lang="en-US" b="1" dirty="0" smtClean="0"/>
              <a:t>DISCUSSION FORUM :- </a:t>
            </a:r>
            <a:r>
              <a:rPr lang="en-US" dirty="0" smtClean="0">
                <a:latin typeface="Consolas" pitchFamily="49" charset="0"/>
                <a:cs typeface="Consolas" pitchFamily="49" charset="0"/>
              </a:rPr>
              <a:t> The discussion forum is a place where people can connect with each other and share information , discuss around the issues , suggest or recommend doctors to people suffering from skin ailments.</a:t>
            </a:r>
          </a:p>
          <a:p>
            <a:pPr algn="just">
              <a:lnSpc>
                <a:spcPct val="150000"/>
              </a:lnSpc>
            </a:pPr>
            <a:endParaRPr lang="en-US" b="1" dirty="0" smtClean="0">
              <a:latin typeface="Consolas" pitchFamily="49" charset="0"/>
              <a:cs typeface="Consolas" pitchFamily="49" charset="0"/>
            </a:endParaRPr>
          </a:p>
          <a:p>
            <a:pPr algn="just">
              <a:lnSpc>
                <a:spcPct val="150000"/>
              </a:lnSpc>
              <a:buFont typeface="Arial" pitchFamily="34" charset="0"/>
              <a:buChar char="•"/>
            </a:pPr>
            <a:r>
              <a:rPr lang="en-US" b="1" dirty="0" smtClean="0">
                <a:latin typeface="Consolas" pitchFamily="49" charset="0"/>
                <a:cs typeface="Consolas" pitchFamily="49" charset="0"/>
              </a:rPr>
              <a:t> </a:t>
            </a:r>
            <a:r>
              <a:rPr lang="en-US" dirty="0" smtClean="0">
                <a:latin typeface="Consolas" pitchFamily="49" charset="0"/>
                <a:cs typeface="Consolas" pitchFamily="49" charset="0"/>
              </a:rPr>
              <a:t>It is developed on a platform called muut.com and is embedded into the application.</a:t>
            </a:r>
          </a:p>
          <a:p>
            <a:pPr algn="just">
              <a:lnSpc>
                <a:spcPct val="150000"/>
              </a:lnSpc>
              <a:buFont typeface="Arial" pitchFamily="34" charset="0"/>
              <a:buChar char="•"/>
            </a:pPr>
            <a:endParaRPr lang="en-US" b="1"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Users would require to sign-in in order to post comments/images on the forum</a:t>
            </a:r>
            <a:r>
              <a:rPr lang="en-US" dirty="0" smtClean="0">
                <a:latin typeface="Consolas" pitchFamily="49" charset="0"/>
                <a:cs typeface="Consolas" pitchFamily="49" charset="0"/>
              </a:rPr>
              <a:t>.</a:t>
            </a:r>
          </a:p>
          <a:p>
            <a:pPr algn="just">
              <a:lnSpc>
                <a:spcPct val="150000"/>
              </a:lnSpc>
              <a:buFont typeface="Arial" pitchFamily="34" charset="0"/>
              <a:buChar char="•"/>
            </a:pPr>
            <a:endParaRPr lang="en-US" dirty="0" smtClean="0">
              <a:latin typeface="Consolas" pitchFamily="49" charset="0"/>
              <a:cs typeface="Consolas" pitchFamily="49" charset="0"/>
            </a:endParaRPr>
          </a:p>
          <a:p>
            <a:pPr algn="just">
              <a:lnSpc>
                <a:spcPct val="150000"/>
              </a:lnSpc>
              <a:buFont typeface="Arial" pitchFamily="34" charset="0"/>
              <a:buChar char="•"/>
            </a:pPr>
            <a:r>
              <a:rPr lang="en-US" b="1" dirty="0" smtClean="0">
                <a:solidFill>
                  <a:srgbClr val="FF0000"/>
                </a:solidFill>
                <a:latin typeface="Consolas" pitchFamily="49" charset="0"/>
                <a:cs typeface="Consolas" pitchFamily="49" charset="0"/>
              </a:rPr>
              <a:t> Note:- As this is prototype sign by (Google , </a:t>
            </a:r>
            <a:r>
              <a:rPr lang="en-US" b="1" dirty="0" err="1" smtClean="0">
                <a:solidFill>
                  <a:srgbClr val="FF0000"/>
                </a:solidFill>
                <a:latin typeface="Consolas" pitchFamily="49" charset="0"/>
                <a:cs typeface="Consolas" pitchFamily="49" charset="0"/>
              </a:rPr>
              <a:t>facebook</a:t>
            </a:r>
            <a:r>
              <a:rPr lang="en-US" b="1" dirty="0" smtClean="0">
                <a:solidFill>
                  <a:srgbClr val="FF0000"/>
                </a:solidFill>
                <a:latin typeface="Consolas" pitchFamily="49" charset="0"/>
                <a:cs typeface="Consolas" pitchFamily="49" charset="0"/>
              </a:rPr>
              <a:t> , twitter) has not been enabled because they are paid services and this forum uses free-trail version users </a:t>
            </a:r>
            <a:r>
              <a:rPr lang="en-US" b="1" dirty="0" smtClean="0">
                <a:solidFill>
                  <a:srgbClr val="FF0000"/>
                </a:solidFill>
                <a:latin typeface="Consolas" pitchFamily="49" charset="0"/>
                <a:cs typeface="Consolas" pitchFamily="49" charset="0"/>
              </a:rPr>
              <a:t>will have to sign in via traditional method.</a:t>
            </a:r>
            <a:endParaRPr lang="en-IN" b="1" dirty="0">
              <a:solidFill>
                <a:srgbClr val="FF0000"/>
              </a:solidFill>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smtClean="0">
                <a:solidFill>
                  <a:schemeClr val="bg1"/>
                </a:solidFill>
                <a:cs typeface="Arial" pitchFamily="34" charset="0"/>
              </a:rPr>
              <a:t>SCREENSHOTS/IMAGES</a:t>
            </a:r>
            <a:endParaRPr lang="ko-KR" altLang="en-US" sz="5400" dirty="0">
              <a:solidFill>
                <a:schemeClr val="bg1"/>
              </a:solidFill>
              <a:cs typeface="Arial" pitchFamily="34" charset="0"/>
            </a:endParaRPr>
          </a:p>
        </p:txBody>
      </p:sp>
      <p:pic>
        <p:nvPicPr>
          <p:cNvPr id="2" name="Graphic 1">
            <a:extLst>
              <a:ext uri="{FF2B5EF4-FFF2-40B4-BE49-F238E27FC236}">
                <a16:creationId xmlns="" xmlns:a16="http://schemas.microsoft.com/office/drawing/2014/main" id="{905C69D5-98AF-4D8D-8470-32495F93C7AF}"/>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 xmlns:p14="http://schemas.microsoft.com/office/powerpoint/2010/main" val="11005882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6831874" y="378823"/>
            <a:ext cx="4219302"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7511143" y="587828"/>
            <a:ext cx="3252650" cy="507831"/>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p:txBody>
      </p:sp>
      <p:sp>
        <p:nvSpPr>
          <p:cNvPr id="6" name="TextBox 5"/>
          <p:cNvSpPr txBox="1"/>
          <p:nvPr/>
        </p:nvSpPr>
        <p:spPr>
          <a:xfrm>
            <a:off x="352697" y="0"/>
            <a:ext cx="4637315" cy="1200329"/>
          </a:xfrm>
          <a:prstGeom prst="rect">
            <a:avLst/>
          </a:prstGeom>
          <a:noFill/>
        </p:spPr>
        <p:txBody>
          <a:bodyPr wrap="square" rtlCol="0">
            <a:spAutoFit/>
          </a:bodyPr>
          <a:lstStyle/>
          <a:p>
            <a:pPr>
              <a:buFont typeface="Arial" pitchFamily="34" charset="0"/>
              <a:buChar char="•"/>
            </a:pPr>
            <a:r>
              <a:rPr lang="en-US" b="1" dirty="0" smtClean="0"/>
              <a:t> HOME PAGE :-  </a:t>
            </a:r>
            <a:r>
              <a:rPr lang="en-US" dirty="0" smtClean="0">
                <a:latin typeface="Consolas" pitchFamily="49" charset="0"/>
                <a:cs typeface="Consolas" pitchFamily="49" charset="0"/>
              </a:rPr>
              <a:t>In the main page results displayed are dummy for user understanding</a:t>
            </a:r>
            <a:r>
              <a:rPr lang="en-US" b="1" dirty="0" smtClean="0"/>
              <a:t> </a:t>
            </a:r>
          </a:p>
          <a:p>
            <a:endParaRPr lang="en-IN" b="1" dirty="0"/>
          </a:p>
        </p:txBody>
      </p:sp>
      <p:pic>
        <p:nvPicPr>
          <p:cNvPr id="1027" name="Picture 3"/>
          <p:cNvPicPr>
            <a:picLocks noChangeAspect="1" noChangeArrowheads="1"/>
          </p:cNvPicPr>
          <p:nvPr/>
        </p:nvPicPr>
        <p:blipFill>
          <a:blip r:embed="rId2"/>
          <a:srcRect/>
          <a:stretch>
            <a:fillRect/>
          </a:stretch>
        </p:blipFill>
        <p:spPr bwMode="auto">
          <a:xfrm>
            <a:off x="1220425" y="1175656"/>
            <a:ext cx="3324225" cy="5003074"/>
          </a:xfrm>
          <a:prstGeom prst="rect">
            <a:avLst/>
          </a:prstGeom>
          <a:noFill/>
          <a:ln w="9525">
            <a:noFill/>
            <a:miter lim="800000"/>
            <a:headEnd/>
            <a:tailEnd/>
          </a:ln>
          <a:effectLst/>
        </p:spPr>
      </p:pic>
      <p:sp>
        <p:nvSpPr>
          <p:cNvPr id="11" name="TextBox 10"/>
          <p:cNvSpPr txBox="1"/>
          <p:nvPr/>
        </p:nvSpPr>
        <p:spPr>
          <a:xfrm>
            <a:off x="5603966" y="0"/>
            <a:ext cx="4976948" cy="1200329"/>
          </a:xfrm>
          <a:prstGeom prst="rect">
            <a:avLst/>
          </a:prstGeom>
          <a:noFill/>
        </p:spPr>
        <p:txBody>
          <a:bodyPr wrap="square" rtlCol="0">
            <a:spAutoFit/>
          </a:bodyPr>
          <a:lstStyle/>
          <a:p>
            <a:pPr>
              <a:buFont typeface="Arial" pitchFamily="34" charset="0"/>
              <a:buChar char="•"/>
            </a:pPr>
            <a:r>
              <a:rPr lang="en-US" b="1" dirty="0" smtClean="0"/>
              <a:t> USER UPLOADS THE IMAGE :- </a:t>
            </a:r>
            <a:r>
              <a:rPr lang="en-US" dirty="0" smtClean="0">
                <a:latin typeface="Consolas" pitchFamily="49" charset="0"/>
                <a:cs typeface="Consolas" pitchFamily="49" charset="0"/>
              </a:rPr>
              <a:t>Predicted class (top 3) are displayed along with their probability.</a:t>
            </a:r>
            <a:endParaRPr lang="en-US" dirty="0" smtClean="0"/>
          </a:p>
          <a:p>
            <a:endParaRPr lang="en-IN" b="1" dirty="0"/>
          </a:p>
        </p:txBody>
      </p:sp>
      <p:pic>
        <p:nvPicPr>
          <p:cNvPr id="1028" name="Picture 4"/>
          <p:cNvPicPr>
            <a:picLocks noChangeAspect="1" noChangeArrowheads="1"/>
          </p:cNvPicPr>
          <p:nvPr/>
        </p:nvPicPr>
        <p:blipFill>
          <a:blip r:embed="rId3"/>
          <a:srcRect/>
          <a:stretch>
            <a:fillRect/>
          </a:stretch>
        </p:blipFill>
        <p:spPr bwMode="auto">
          <a:xfrm>
            <a:off x="7072585" y="1162594"/>
            <a:ext cx="3324225" cy="5087304"/>
          </a:xfrm>
          <a:prstGeom prst="rect">
            <a:avLst/>
          </a:prstGeom>
          <a:noFill/>
          <a:ln w="9525">
            <a:noFill/>
            <a:miter lim="800000"/>
            <a:headEnd/>
            <a:tailEnd/>
          </a:ln>
          <a:effectLst/>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01335" y="378823"/>
            <a:ext cx="10149841"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1018902" y="587828"/>
            <a:ext cx="9744891" cy="456535"/>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p:txBody>
      </p:sp>
      <p:sp>
        <p:nvSpPr>
          <p:cNvPr id="5" name="TextBox 4"/>
          <p:cNvSpPr txBox="1"/>
          <p:nvPr/>
        </p:nvSpPr>
        <p:spPr>
          <a:xfrm>
            <a:off x="3853542" y="0"/>
            <a:ext cx="4532811" cy="872034"/>
          </a:xfrm>
          <a:prstGeom prst="rect">
            <a:avLst/>
          </a:prstGeom>
          <a:noFill/>
        </p:spPr>
        <p:txBody>
          <a:bodyPr wrap="square" rtlCol="0">
            <a:spAutoFit/>
          </a:bodyPr>
          <a:lstStyle/>
          <a:p>
            <a:pPr>
              <a:lnSpc>
                <a:spcPct val="150000"/>
              </a:lnSpc>
              <a:buFont typeface="Arial" pitchFamily="34" charset="0"/>
              <a:buChar char="•"/>
            </a:pPr>
            <a:r>
              <a:rPr lang="en-US" b="1" dirty="0" smtClean="0"/>
              <a:t> HOW TO USE (INSTRUCTIONS  PAGE)</a:t>
            </a:r>
          </a:p>
          <a:p>
            <a:pPr>
              <a:lnSpc>
                <a:spcPct val="150000"/>
              </a:lnSpc>
            </a:pPr>
            <a:endParaRPr lang="en-IN" b="1" dirty="0"/>
          </a:p>
        </p:txBody>
      </p:sp>
      <p:pic>
        <p:nvPicPr>
          <p:cNvPr id="2050" name="Picture 2"/>
          <p:cNvPicPr>
            <a:picLocks noChangeAspect="1" noChangeArrowheads="1"/>
          </p:cNvPicPr>
          <p:nvPr/>
        </p:nvPicPr>
        <p:blipFill>
          <a:blip r:embed="rId2"/>
          <a:srcRect/>
          <a:stretch>
            <a:fillRect/>
          </a:stretch>
        </p:blipFill>
        <p:spPr bwMode="auto">
          <a:xfrm>
            <a:off x="1342752" y="522514"/>
            <a:ext cx="3314700" cy="570479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7377793" y="452574"/>
            <a:ext cx="3314700" cy="5848350"/>
          </a:xfrm>
          <a:prstGeom prst="rect">
            <a:avLst/>
          </a:prstGeom>
          <a:noFill/>
          <a:ln w="9525">
            <a:noFill/>
            <a:miter lim="800000"/>
            <a:headEnd/>
            <a:tailEnd/>
          </a:ln>
          <a:effectLst/>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6831874" y="378823"/>
            <a:ext cx="4219302"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7511143" y="587828"/>
            <a:ext cx="3252650" cy="507831"/>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p:txBody>
      </p:sp>
      <p:sp>
        <p:nvSpPr>
          <p:cNvPr id="6" name="TextBox 5"/>
          <p:cNvSpPr txBox="1"/>
          <p:nvPr/>
        </p:nvSpPr>
        <p:spPr>
          <a:xfrm>
            <a:off x="352697" y="0"/>
            <a:ext cx="4807132" cy="923330"/>
          </a:xfrm>
          <a:prstGeom prst="rect">
            <a:avLst/>
          </a:prstGeom>
          <a:noFill/>
        </p:spPr>
        <p:txBody>
          <a:bodyPr wrap="square" rtlCol="0">
            <a:spAutoFit/>
          </a:bodyPr>
          <a:lstStyle/>
          <a:p>
            <a:pPr algn="just">
              <a:buFont typeface="Arial" pitchFamily="34" charset="0"/>
              <a:buChar char="•"/>
            </a:pPr>
            <a:r>
              <a:rPr lang="en-US" b="1" dirty="0" smtClean="0"/>
              <a:t> FIND a DOCTOR:-  </a:t>
            </a:r>
            <a:r>
              <a:rPr lang="en-US" dirty="0" smtClean="0">
                <a:latin typeface="Consolas" pitchFamily="49" charset="0"/>
                <a:cs typeface="Consolas" pitchFamily="49" charset="0"/>
              </a:rPr>
              <a:t>Users can find a dermatologist near his/her location.</a:t>
            </a:r>
            <a:endParaRPr lang="en-US" dirty="0" smtClean="0"/>
          </a:p>
          <a:p>
            <a:endParaRPr lang="en-IN" b="1" dirty="0"/>
          </a:p>
        </p:txBody>
      </p:sp>
      <p:sp>
        <p:nvSpPr>
          <p:cNvPr id="11" name="TextBox 10"/>
          <p:cNvSpPr txBox="1"/>
          <p:nvPr/>
        </p:nvSpPr>
        <p:spPr>
          <a:xfrm>
            <a:off x="5603965" y="0"/>
            <a:ext cx="5303521" cy="1200329"/>
          </a:xfrm>
          <a:prstGeom prst="rect">
            <a:avLst/>
          </a:prstGeom>
          <a:noFill/>
        </p:spPr>
        <p:txBody>
          <a:bodyPr wrap="square" rtlCol="0">
            <a:spAutoFit/>
          </a:bodyPr>
          <a:lstStyle/>
          <a:p>
            <a:pPr algn="just">
              <a:buFont typeface="Arial" pitchFamily="34" charset="0"/>
              <a:buChar char="•"/>
            </a:pPr>
            <a:r>
              <a:rPr lang="en-US" b="1" dirty="0" smtClean="0"/>
              <a:t> DETAILS OF THE CLINIC</a:t>
            </a:r>
            <a:r>
              <a:rPr lang="en-US" b="1" dirty="0" smtClean="0">
                <a:latin typeface="+mj-lt"/>
                <a:cs typeface="Consolas" pitchFamily="49" charset="0"/>
              </a:rPr>
              <a:t> :- </a:t>
            </a:r>
            <a:r>
              <a:rPr lang="en-US" dirty="0" smtClean="0">
                <a:latin typeface="Consolas" pitchFamily="49" charset="0"/>
                <a:cs typeface="Consolas" pitchFamily="49" charset="0"/>
              </a:rPr>
              <a:t>Details(address , website, ratings) are displayed in the side panel.</a:t>
            </a:r>
            <a:endParaRPr lang="en-US" dirty="0" smtClean="0"/>
          </a:p>
          <a:p>
            <a:endParaRPr lang="en-IN" b="1" dirty="0"/>
          </a:p>
        </p:txBody>
      </p:sp>
      <p:pic>
        <p:nvPicPr>
          <p:cNvPr id="3074" name="Picture 2"/>
          <p:cNvPicPr>
            <a:picLocks noChangeAspect="1" noChangeArrowheads="1"/>
          </p:cNvPicPr>
          <p:nvPr/>
        </p:nvPicPr>
        <p:blipFill>
          <a:blip r:embed="rId2"/>
          <a:srcRect/>
          <a:stretch>
            <a:fillRect/>
          </a:stretch>
        </p:blipFill>
        <p:spPr bwMode="auto">
          <a:xfrm>
            <a:off x="1351054" y="940525"/>
            <a:ext cx="3324225" cy="521208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7116536" y="927463"/>
            <a:ext cx="3314700" cy="5251268"/>
          </a:xfrm>
          <a:prstGeom prst="rect">
            <a:avLst/>
          </a:prstGeom>
          <a:noFill/>
          <a:ln w="9525">
            <a:noFill/>
            <a:miter lim="800000"/>
            <a:headEnd/>
            <a:tailEnd/>
          </a:ln>
          <a:effectLst/>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6831874" y="378823"/>
            <a:ext cx="4219302"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7511143" y="587828"/>
            <a:ext cx="3252650" cy="507831"/>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p:txBody>
      </p:sp>
      <p:sp>
        <p:nvSpPr>
          <p:cNvPr id="6" name="TextBox 5"/>
          <p:cNvSpPr txBox="1"/>
          <p:nvPr/>
        </p:nvSpPr>
        <p:spPr>
          <a:xfrm>
            <a:off x="352697" y="0"/>
            <a:ext cx="4807132" cy="923330"/>
          </a:xfrm>
          <a:prstGeom prst="rect">
            <a:avLst/>
          </a:prstGeom>
          <a:noFill/>
        </p:spPr>
        <p:txBody>
          <a:bodyPr wrap="square" rtlCol="0">
            <a:spAutoFit/>
          </a:bodyPr>
          <a:lstStyle/>
          <a:p>
            <a:pPr>
              <a:buFont typeface="Arial" pitchFamily="34" charset="0"/>
              <a:buChar char="•"/>
            </a:pPr>
            <a:r>
              <a:rPr lang="en-US" b="1" dirty="0" smtClean="0"/>
              <a:t> DISCUSSION FORUM:-</a:t>
            </a:r>
            <a:r>
              <a:rPr lang="en-US" dirty="0" smtClean="0">
                <a:latin typeface="Consolas" pitchFamily="49" charset="0"/>
                <a:cs typeface="Consolas" pitchFamily="49" charset="0"/>
              </a:rPr>
              <a:t>This page displays all the active channels.</a:t>
            </a:r>
          </a:p>
          <a:p>
            <a:endParaRPr lang="en-IN" b="1" dirty="0"/>
          </a:p>
        </p:txBody>
      </p:sp>
      <p:sp>
        <p:nvSpPr>
          <p:cNvPr id="11" name="TextBox 10"/>
          <p:cNvSpPr txBox="1"/>
          <p:nvPr/>
        </p:nvSpPr>
        <p:spPr>
          <a:xfrm>
            <a:off x="5603965" y="0"/>
            <a:ext cx="5303521" cy="923330"/>
          </a:xfrm>
          <a:prstGeom prst="rect">
            <a:avLst/>
          </a:prstGeom>
          <a:noFill/>
        </p:spPr>
        <p:txBody>
          <a:bodyPr wrap="square" rtlCol="0">
            <a:spAutoFit/>
          </a:bodyPr>
          <a:lstStyle/>
          <a:p>
            <a:pPr algn="just">
              <a:buFont typeface="Arial" pitchFamily="34" charset="0"/>
              <a:buChar char="•"/>
            </a:pPr>
            <a:r>
              <a:rPr lang="en-US" b="1" dirty="0" smtClean="0"/>
              <a:t> SKIN-SENSE CHANNEL:- </a:t>
            </a:r>
            <a:r>
              <a:rPr lang="en-US" dirty="0" smtClean="0">
                <a:latin typeface="Consolas" pitchFamily="49" charset="0"/>
                <a:cs typeface="Consolas" pitchFamily="49" charset="0"/>
              </a:rPr>
              <a:t> Below is one of the channel initiated by admin.</a:t>
            </a:r>
          </a:p>
          <a:p>
            <a:endParaRPr lang="en-IN" b="1" dirty="0"/>
          </a:p>
        </p:txBody>
      </p:sp>
      <p:pic>
        <p:nvPicPr>
          <p:cNvPr id="4098" name="Picture 2"/>
          <p:cNvPicPr>
            <a:picLocks noChangeAspect="1" noChangeArrowheads="1"/>
          </p:cNvPicPr>
          <p:nvPr/>
        </p:nvPicPr>
        <p:blipFill>
          <a:blip r:embed="rId2"/>
          <a:srcRect/>
          <a:stretch>
            <a:fillRect/>
          </a:stretch>
        </p:blipFill>
        <p:spPr bwMode="auto">
          <a:xfrm>
            <a:off x="942567" y="744582"/>
            <a:ext cx="3305175" cy="5355772"/>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6846979" y="692330"/>
            <a:ext cx="3305175" cy="5394961"/>
          </a:xfrm>
          <a:prstGeom prst="rect">
            <a:avLst/>
          </a:prstGeom>
          <a:noFill/>
          <a:ln w="9525">
            <a:noFill/>
            <a:miter lim="800000"/>
            <a:headEnd/>
            <a:tailEnd/>
          </a:ln>
          <a:effectLst/>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6831874" y="378823"/>
            <a:ext cx="4219302"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7511143" y="587828"/>
            <a:ext cx="3252650" cy="507831"/>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p:txBody>
      </p:sp>
      <p:sp>
        <p:nvSpPr>
          <p:cNvPr id="6" name="TextBox 5"/>
          <p:cNvSpPr txBox="1"/>
          <p:nvPr/>
        </p:nvSpPr>
        <p:spPr>
          <a:xfrm>
            <a:off x="3618411" y="0"/>
            <a:ext cx="4807132" cy="646331"/>
          </a:xfrm>
          <a:prstGeom prst="rect">
            <a:avLst/>
          </a:prstGeom>
          <a:noFill/>
        </p:spPr>
        <p:txBody>
          <a:bodyPr wrap="square" rtlCol="0">
            <a:spAutoFit/>
          </a:bodyPr>
          <a:lstStyle/>
          <a:p>
            <a:r>
              <a:rPr lang="en-US" b="1" dirty="0" smtClean="0"/>
              <a:t>LOGIN PAGE:- </a:t>
            </a:r>
            <a:r>
              <a:rPr lang="en-US" b="1" dirty="0" smtClean="0">
                <a:latin typeface="Consolas" pitchFamily="49" charset="0"/>
                <a:cs typeface="Consolas" pitchFamily="49" charset="0"/>
              </a:rPr>
              <a:t>U</a:t>
            </a:r>
            <a:r>
              <a:rPr lang="en-US" dirty="0" smtClean="0">
                <a:latin typeface="Consolas" pitchFamily="49" charset="0"/>
                <a:cs typeface="Consolas" pitchFamily="49" charset="0"/>
              </a:rPr>
              <a:t>sers need to login before accessing the forum.</a:t>
            </a:r>
            <a:endParaRPr lang="en-IN" dirty="0">
              <a:latin typeface="Consolas" pitchFamily="49" charset="0"/>
              <a:cs typeface="Consolas" pitchFamily="49" charset="0"/>
            </a:endParaRPr>
          </a:p>
        </p:txBody>
      </p:sp>
      <p:pic>
        <p:nvPicPr>
          <p:cNvPr id="5122" name="Picture 2"/>
          <p:cNvPicPr>
            <a:picLocks noChangeAspect="1" noChangeArrowheads="1"/>
          </p:cNvPicPr>
          <p:nvPr/>
        </p:nvPicPr>
        <p:blipFill>
          <a:blip r:embed="rId2"/>
          <a:srcRect/>
          <a:stretch>
            <a:fillRect/>
          </a:stretch>
        </p:blipFill>
        <p:spPr bwMode="auto">
          <a:xfrm>
            <a:off x="4278357" y="783772"/>
            <a:ext cx="3295650" cy="5329645"/>
          </a:xfrm>
          <a:prstGeom prst="rect">
            <a:avLst/>
          </a:prstGeom>
          <a:noFill/>
          <a:ln w="9525">
            <a:noFill/>
            <a:miter lim="800000"/>
            <a:headEnd/>
            <a:tailEnd/>
          </a:ln>
          <a:effectLst/>
        </p:spPr>
      </p:pic>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smtClean="0">
                <a:solidFill>
                  <a:schemeClr val="bg1"/>
                </a:solidFill>
                <a:cs typeface="Arial" pitchFamily="34" charset="0"/>
              </a:rPr>
              <a:t>FUTURE WORK/CONCLUSION</a:t>
            </a:r>
            <a:endParaRPr lang="ko-KR" altLang="en-US" sz="5400" dirty="0">
              <a:solidFill>
                <a:schemeClr val="bg1"/>
              </a:solidFill>
              <a:cs typeface="Arial" pitchFamily="34" charset="0"/>
            </a:endParaRPr>
          </a:p>
        </p:txBody>
      </p:sp>
      <p:pic>
        <p:nvPicPr>
          <p:cNvPr id="2" name="Graphic 1">
            <a:extLst>
              <a:ext uri="{FF2B5EF4-FFF2-40B4-BE49-F238E27FC236}">
                <a16:creationId xmlns="" xmlns:a16="http://schemas.microsoft.com/office/drawing/2014/main" id="{905C69D5-98AF-4D8D-8470-32495F93C7AF}"/>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 xmlns:p14="http://schemas.microsoft.com/office/powerpoint/2010/main" val="1100588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 xmlns:a16="http://schemas.microsoft.com/office/drawing/2014/main" id="{7EB02D49-8C0B-40D9-818D-EACE6BC422B7}"/>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p:cNvSpPr txBox="1"/>
          <p:nvPr/>
        </p:nvSpPr>
        <p:spPr>
          <a:xfrm>
            <a:off x="5172501" y="0"/>
            <a:ext cx="6025744" cy="923330"/>
          </a:xfrm>
          <a:prstGeom prst="rect">
            <a:avLst/>
          </a:prstGeom>
          <a:noFill/>
        </p:spPr>
        <p:txBody>
          <a:bodyPr wrap="square" rtlCol="0" anchor="ctr">
            <a:spAutoFit/>
          </a:bodyPr>
          <a:lstStyle/>
          <a:p>
            <a:r>
              <a:rPr lang="en-US" altLang="ko-KR" sz="5400" dirty="0" smtClean="0">
                <a:solidFill>
                  <a:schemeClr val="bg1"/>
                </a:solidFill>
                <a:cs typeface="Arial" pitchFamily="34" charset="0"/>
              </a:rPr>
              <a:t>contents</a:t>
            </a:r>
            <a:endParaRPr lang="ko-KR" altLang="en-US" sz="5400" dirty="0">
              <a:solidFill>
                <a:schemeClr val="bg1"/>
              </a:solidFill>
              <a:cs typeface="Arial" pitchFamily="34" charset="0"/>
            </a:endParaRPr>
          </a:p>
        </p:txBody>
      </p:sp>
      <p:sp>
        <p:nvSpPr>
          <p:cNvPr id="33" name="Rectangle 32">
            <a:extLst>
              <a:ext uri="{FF2B5EF4-FFF2-40B4-BE49-F238E27FC236}">
                <a16:creationId xmlns="" xmlns:a16="http://schemas.microsoft.com/office/drawing/2014/main" id="{088F0E76-DED9-47A2-9146-B3DD1A3BBB79}"/>
              </a:ext>
            </a:extLst>
          </p:cNvPr>
          <p:cNvSpPr/>
          <p:nvPr/>
        </p:nvSpPr>
        <p:spPr>
          <a:xfrm>
            <a:off x="11349784"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TextBox 34"/>
          <p:cNvSpPr txBox="1"/>
          <p:nvPr/>
        </p:nvSpPr>
        <p:spPr>
          <a:xfrm>
            <a:off x="5133702" y="940526"/>
            <a:ext cx="4428309" cy="6740307"/>
          </a:xfrm>
          <a:prstGeom prst="rect">
            <a:avLst/>
          </a:prstGeom>
          <a:noFill/>
        </p:spPr>
        <p:txBody>
          <a:bodyPr wrap="square" rtlCol="0">
            <a:spAutoFit/>
          </a:bodyPr>
          <a:lstStyle/>
          <a:p>
            <a:pPr marL="342900" indent="-342900"/>
            <a:r>
              <a:rPr lang="en-US" b="1" dirty="0" smtClean="0">
                <a:solidFill>
                  <a:schemeClr val="bg1"/>
                </a:solidFill>
              </a:rPr>
              <a:t>INTRODUCTION </a:t>
            </a:r>
          </a:p>
          <a:p>
            <a:pPr marL="342900" indent="-342900">
              <a:buFont typeface="Arial" pitchFamily="34" charset="0"/>
              <a:buChar char="•"/>
            </a:pPr>
            <a:r>
              <a:rPr lang="en-US" dirty="0" smtClean="0">
                <a:solidFill>
                  <a:schemeClr val="bg1"/>
                </a:solidFill>
              </a:rPr>
              <a:t>Problem statement</a:t>
            </a:r>
          </a:p>
          <a:p>
            <a:pPr marL="342900" indent="-342900">
              <a:buFont typeface="Arial" pitchFamily="34" charset="0"/>
              <a:buChar char="•"/>
            </a:pPr>
            <a:r>
              <a:rPr lang="en-US" dirty="0" smtClean="0">
                <a:solidFill>
                  <a:schemeClr val="bg1"/>
                </a:solidFill>
              </a:rPr>
              <a:t>Proposed Solution</a:t>
            </a:r>
          </a:p>
          <a:p>
            <a:pPr marL="342900" indent="-342900">
              <a:buFont typeface="Arial" pitchFamily="34" charset="0"/>
              <a:buChar char="•"/>
            </a:pPr>
            <a:r>
              <a:rPr lang="en-US" dirty="0" smtClean="0">
                <a:solidFill>
                  <a:schemeClr val="bg1"/>
                </a:solidFill>
              </a:rPr>
              <a:t>Challenges faced</a:t>
            </a:r>
          </a:p>
          <a:p>
            <a:pPr marL="342900" indent="-342900"/>
            <a:endParaRPr lang="en-US" dirty="0" smtClean="0">
              <a:solidFill>
                <a:schemeClr val="bg1"/>
              </a:solidFill>
            </a:endParaRPr>
          </a:p>
          <a:p>
            <a:pPr marL="342900" indent="-342900"/>
            <a:r>
              <a:rPr lang="en-US" b="1" dirty="0" smtClean="0">
                <a:solidFill>
                  <a:schemeClr val="bg1"/>
                </a:solidFill>
              </a:rPr>
              <a:t>SYSTEM DIAGRAMS:</a:t>
            </a:r>
            <a:endParaRPr lang="en-IN" b="1" dirty="0" smtClean="0">
              <a:solidFill>
                <a:schemeClr val="bg1"/>
              </a:solidFill>
            </a:endParaRPr>
          </a:p>
          <a:p>
            <a:pPr marL="342900" indent="-342900">
              <a:buFont typeface="Arial" pitchFamily="34" charset="0"/>
              <a:buChar char="•"/>
            </a:pPr>
            <a:r>
              <a:rPr lang="en-US" dirty="0" smtClean="0">
                <a:solidFill>
                  <a:schemeClr val="bg1"/>
                </a:solidFill>
              </a:rPr>
              <a:t>Architecture diagram</a:t>
            </a:r>
          </a:p>
          <a:p>
            <a:pPr marL="342900" indent="-342900">
              <a:buFont typeface="Arial" pitchFamily="34" charset="0"/>
              <a:buChar char="•"/>
            </a:pPr>
            <a:r>
              <a:rPr lang="en-US" dirty="0" smtClean="0">
                <a:solidFill>
                  <a:schemeClr val="bg1"/>
                </a:solidFill>
              </a:rPr>
              <a:t>Use case diagram</a:t>
            </a:r>
          </a:p>
          <a:p>
            <a:pPr marL="342900" indent="-342900">
              <a:buFont typeface="Arial" pitchFamily="34" charset="0"/>
              <a:buChar char="•"/>
            </a:pPr>
            <a:endParaRPr lang="en-US" dirty="0" smtClean="0">
              <a:solidFill>
                <a:schemeClr val="bg1"/>
              </a:solidFill>
            </a:endParaRPr>
          </a:p>
          <a:p>
            <a:pPr marL="342900" indent="-342900"/>
            <a:r>
              <a:rPr lang="en-US" b="1" dirty="0" smtClean="0">
                <a:solidFill>
                  <a:schemeClr val="bg1"/>
                </a:solidFill>
              </a:rPr>
              <a:t>FRAMEWORS/TOOLS USED</a:t>
            </a:r>
          </a:p>
          <a:p>
            <a:pPr marL="342900" indent="-342900">
              <a:buFont typeface="Arial" pitchFamily="34" charset="0"/>
              <a:buChar char="•"/>
            </a:pPr>
            <a:r>
              <a:rPr lang="en-US" dirty="0" smtClean="0">
                <a:solidFill>
                  <a:schemeClr val="bg1"/>
                </a:solidFill>
              </a:rPr>
              <a:t>Programming languages</a:t>
            </a:r>
          </a:p>
          <a:p>
            <a:pPr marL="342900" indent="-342900">
              <a:buFont typeface="Arial" pitchFamily="34" charset="0"/>
              <a:buChar char="•"/>
            </a:pPr>
            <a:r>
              <a:rPr lang="en-US" dirty="0" smtClean="0">
                <a:solidFill>
                  <a:schemeClr val="bg1"/>
                </a:solidFill>
              </a:rPr>
              <a:t>Tools/Software etc</a:t>
            </a:r>
          </a:p>
          <a:p>
            <a:pPr marL="342900" indent="-342900">
              <a:buFont typeface="Arial" pitchFamily="34" charset="0"/>
              <a:buChar char="•"/>
            </a:pPr>
            <a:endParaRPr lang="en-US" dirty="0" smtClean="0">
              <a:solidFill>
                <a:schemeClr val="bg1"/>
              </a:solidFill>
            </a:endParaRPr>
          </a:p>
          <a:p>
            <a:pPr marL="342900" indent="-342900"/>
            <a:r>
              <a:rPr lang="en-US" b="1" dirty="0" smtClean="0">
                <a:solidFill>
                  <a:schemeClr val="bg1"/>
                </a:solidFill>
              </a:rPr>
              <a:t>SOLUTION/SYSTEM DESCRIPTION</a:t>
            </a:r>
          </a:p>
          <a:p>
            <a:pPr marL="342900" indent="-342900">
              <a:buFont typeface="Arial" pitchFamily="34" charset="0"/>
              <a:buChar char="•"/>
            </a:pPr>
            <a:r>
              <a:rPr lang="en-US" dirty="0" smtClean="0">
                <a:solidFill>
                  <a:schemeClr val="bg1"/>
                </a:solidFill>
              </a:rPr>
              <a:t>Detailed description of the application</a:t>
            </a:r>
          </a:p>
          <a:p>
            <a:pPr marL="342900" indent="-342900"/>
            <a:endParaRPr lang="en-US" dirty="0" smtClean="0">
              <a:solidFill>
                <a:schemeClr val="bg1"/>
              </a:solidFill>
            </a:endParaRPr>
          </a:p>
          <a:p>
            <a:pPr marL="342900" indent="-342900"/>
            <a:r>
              <a:rPr lang="en-US" b="1" dirty="0" smtClean="0">
                <a:solidFill>
                  <a:schemeClr val="bg1"/>
                </a:solidFill>
              </a:rPr>
              <a:t>IMAGES/SCREENSHOTS</a:t>
            </a:r>
          </a:p>
          <a:p>
            <a:pPr marL="342900" indent="-342900">
              <a:buFont typeface="Arial" pitchFamily="34" charset="0"/>
              <a:buChar char="•"/>
            </a:pPr>
            <a:r>
              <a:rPr lang="en-US" dirty="0" smtClean="0">
                <a:solidFill>
                  <a:schemeClr val="bg1"/>
                </a:solidFill>
              </a:rPr>
              <a:t>Screenshots of </a:t>
            </a:r>
            <a:r>
              <a:rPr lang="en-US" dirty="0" smtClean="0">
                <a:solidFill>
                  <a:schemeClr val="bg1"/>
                </a:solidFill>
              </a:rPr>
              <a:t>android/web-app</a:t>
            </a:r>
            <a:endParaRPr lang="en-US" dirty="0" smtClean="0">
              <a:solidFill>
                <a:schemeClr val="bg1"/>
              </a:solidFill>
            </a:endParaRPr>
          </a:p>
          <a:p>
            <a:pPr marL="342900" indent="-342900">
              <a:buFont typeface="Arial" pitchFamily="34" charset="0"/>
              <a:buChar char="•"/>
            </a:pPr>
            <a:endParaRPr lang="en-US" dirty="0" smtClean="0">
              <a:solidFill>
                <a:schemeClr val="bg1"/>
              </a:solidFill>
            </a:endParaRPr>
          </a:p>
          <a:p>
            <a:pPr marL="342900" indent="-342900"/>
            <a:r>
              <a:rPr lang="en-US" b="1" dirty="0" smtClean="0">
                <a:solidFill>
                  <a:schemeClr val="bg1"/>
                </a:solidFill>
              </a:rPr>
              <a:t>CONCLUSION AND FUTURE WORK</a:t>
            </a:r>
          </a:p>
          <a:p>
            <a:pPr marL="342900" indent="-342900">
              <a:buFont typeface="Arial" pitchFamily="34" charset="0"/>
              <a:buChar char="•"/>
            </a:pPr>
            <a:endParaRPr lang="en-US" dirty="0" smtClean="0"/>
          </a:p>
          <a:p>
            <a:pPr marL="342900" indent="-342900"/>
            <a:endParaRPr lang="en-US" dirty="0" smtClean="0"/>
          </a:p>
          <a:p>
            <a:pPr marL="342900" indent="-342900">
              <a:buFont typeface="Arial" pitchFamily="34" charset="0"/>
              <a:buChar char="•"/>
            </a:pPr>
            <a:endParaRPr lang="en-US" dirty="0" smtClean="0"/>
          </a:p>
          <a:p>
            <a:pPr marL="342900" indent="-342900"/>
            <a:endParaRPr lang="en-US" dirty="0" smtClean="0"/>
          </a:p>
        </p:txBody>
      </p:sp>
    </p:spTree>
    <p:extLst>
      <p:ext uri="{BB962C8B-B14F-4D97-AF65-F5344CB8AC3E}">
        <p14:creationId xmlns="" xmlns:p14="http://schemas.microsoft.com/office/powerpoint/2010/main" val="4033384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6831874" y="378823"/>
            <a:ext cx="4219302"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7511143" y="587828"/>
            <a:ext cx="3252650" cy="507831"/>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p:txBody>
      </p:sp>
      <p:sp>
        <p:nvSpPr>
          <p:cNvPr id="6" name="TextBox 5"/>
          <p:cNvSpPr txBox="1"/>
          <p:nvPr/>
        </p:nvSpPr>
        <p:spPr>
          <a:xfrm>
            <a:off x="875210" y="0"/>
            <a:ext cx="9888583" cy="6324808"/>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SUMMARY :- </a:t>
            </a:r>
            <a:r>
              <a:rPr lang="en-US" b="1" dirty="0" smtClean="0">
                <a:latin typeface="Consolas" pitchFamily="49" charset="0"/>
                <a:cs typeface="Consolas" pitchFamily="49" charset="0"/>
              </a:rPr>
              <a:t> </a:t>
            </a:r>
            <a:r>
              <a:rPr lang="en-US" dirty="0" smtClean="0">
                <a:latin typeface="Consolas" pitchFamily="49" charset="0"/>
                <a:cs typeface="Consolas" pitchFamily="49" charset="0"/>
              </a:rPr>
              <a:t>Below is the summary of the accuracy of this application in predicting the correct label of the skin lesion.</a:t>
            </a:r>
          </a:p>
          <a:p>
            <a:pPr algn="just">
              <a:lnSpc>
                <a:spcPct val="150000"/>
              </a:lnSpc>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As one can see we have displayed the top 3 predicted classes because due to imbalance in dataset and bottleneck in the model the categorical accuracy i.e.(accuracy with which the correct class is predicted) is </a:t>
            </a:r>
            <a:r>
              <a:rPr lang="en-IN" b="1" dirty="0" smtClean="0"/>
              <a:t>0.8081023454157783 (80 %).</a:t>
            </a:r>
          </a:p>
          <a:p>
            <a:pPr algn="just">
              <a:lnSpc>
                <a:spcPct val="150000"/>
              </a:lnSpc>
            </a:pPr>
            <a:endParaRPr lang="en-US" b="1" dirty="0" smtClean="0">
              <a:latin typeface="Consolas" pitchFamily="49" charset="0"/>
              <a:cs typeface="Consolas" pitchFamily="49" charset="0"/>
            </a:endParaRPr>
          </a:p>
          <a:p>
            <a:pPr algn="just">
              <a:lnSpc>
                <a:spcPct val="150000"/>
              </a:lnSpc>
              <a:buFont typeface="Arial" pitchFamily="34" charset="0"/>
              <a:buChar char="•"/>
            </a:pPr>
            <a:r>
              <a:rPr lang="en-US" b="1" dirty="0" smtClean="0">
                <a:latin typeface="Consolas" pitchFamily="49" charset="0"/>
                <a:cs typeface="Consolas" pitchFamily="49" charset="0"/>
              </a:rPr>
              <a:t> </a:t>
            </a:r>
            <a:r>
              <a:rPr lang="en-US" dirty="0" smtClean="0">
                <a:latin typeface="Consolas" pitchFamily="49" charset="0"/>
                <a:cs typeface="Consolas" pitchFamily="49" charset="0"/>
              </a:rPr>
              <a:t>Whereas the application is significantly better in predicting top_2 or top 3_accuracy.</a:t>
            </a:r>
          </a:p>
          <a:p>
            <a:pPr algn="just">
              <a:lnSpc>
                <a:spcPct val="150000"/>
              </a:lnSpc>
              <a:buFont typeface="Arial" pitchFamily="34" charset="0"/>
              <a:buChar char="•"/>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It has achieved top_2 accuracy of </a:t>
            </a:r>
            <a:r>
              <a:rPr lang="en-IN" b="1" dirty="0" smtClean="0"/>
              <a:t>0.9125799573560768 (91 %) </a:t>
            </a:r>
            <a:r>
              <a:rPr lang="en-IN" b="1" dirty="0" smtClean="0">
                <a:latin typeface="Consolas" pitchFamily="49" charset="0"/>
                <a:cs typeface="Consolas" pitchFamily="49" charset="0"/>
              </a:rPr>
              <a:t> </a:t>
            </a:r>
            <a:r>
              <a:rPr lang="en-IN" dirty="0" smtClean="0">
                <a:latin typeface="Consolas" pitchFamily="49" charset="0"/>
                <a:cs typeface="Consolas" pitchFamily="49" charset="0"/>
              </a:rPr>
              <a:t>and top_3 accuracy of </a:t>
            </a:r>
            <a:r>
              <a:rPr lang="en-IN" b="1" dirty="0" smtClean="0"/>
              <a:t>0.9626865671641791 (96 %).</a:t>
            </a:r>
            <a:endParaRPr lang="en-US" b="1" dirty="0" smtClean="0">
              <a:latin typeface="Consolas" pitchFamily="49" charset="0"/>
              <a:cs typeface="Consolas" pitchFamily="49" charset="0"/>
            </a:endParaRPr>
          </a:p>
          <a:p>
            <a:endParaRPr lang="en-US" dirty="0" smtClean="0">
              <a:latin typeface="Consolas" pitchFamily="49" charset="0"/>
              <a:cs typeface="Consolas" pitchFamily="49" charset="0"/>
            </a:endParaRPr>
          </a:p>
          <a:p>
            <a:r>
              <a:rPr lang="en-US" b="1" dirty="0" smtClean="0">
                <a:solidFill>
                  <a:srgbClr val="FF0000"/>
                </a:solidFill>
                <a:latin typeface="Consolas" pitchFamily="49" charset="0"/>
                <a:cs typeface="Consolas" pitchFamily="49" charset="0"/>
              </a:rPr>
              <a:t>Note: Above mentioned accuracy is calculated on the validation dataset</a:t>
            </a:r>
          </a:p>
          <a:p>
            <a:endParaRPr lang="en-IN" dirty="0">
              <a:latin typeface="+mj-lt"/>
              <a:cs typeface="Consolas" pitchFamily="49" charset="0"/>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6831874" y="378823"/>
            <a:ext cx="4219302" cy="1754326"/>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a:p>
            <a:pPr algn="just">
              <a:lnSpc>
                <a:spcPct val="150000"/>
              </a:lnSpc>
            </a:pPr>
            <a:endParaRPr lang="en-US" b="1" dirty="0" smtClean="0">
              <a:latin typeface="+mj-lt"/>
              <a:cs typeface="Consolas" pitchFamily="49" charset="0"/>
            </a:endParaRPr>
          </a:p>
          <a:p>
            <a:pPr algn="just">
              <a:lnSpc>
                <a:spcPct val="150000"/>
              </a:lnSpc>
            </a:pPr>
            <a:r>
              <a:rPr lang="en-US" b="1" dirty="0" smtClean="0">
                <a:latin typeface="+mj-lt"/>
                <a:cs typeface="Consolas" pitchFamily="49" charset="0"/>
              </a:rPr>
              <a:t> </a:t>
            </a: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
        <p:nvSpPr>
          <p:cNvPr id="4" name="TextBox 3"/>
          <p:cNvSpPr txBox="1"/>
          <p:nvPr/>
        </p:nvSpPr>
        <p:spPr>
          <a:xfrm>
            <a:off x="7511143" y="587828"/>
            <a:ext cx="3252650" cy="507831"/>
          </a:xfrm>
          <a:prstGeom prst="rect">
            <a:avLst/>
          </a:prstGeom>
          <a:noFill/>
        </p:spPr>
        <p:txBody>
          <a:bodyPr wrap="square" rtlCol="0">
            <a:spAutoFit/>
          </a:bodyPr>
          <a:lstStyle/>
          <a:p>
            <a:pPr algn="just">
              <a:lnSpc>
                <a:spcPct val="150000"/>
              </a:lnSpc>
            </a:pPr>
            <a:endParaRPr lang="en-US" b="1" dirty="0" smtClean="0">
              <a:latin typeface="+mj-lt"/>
              <a:cs typeface="Consolas" pitchFamily="49" charset="0"/>
            </a:endParaRPr>
          </a:p>
        </p:txBody>
      </p:sp>
      <p:sp>
        <p:nvSpPr>
          <p:cNvPr id="6" name="TextBox 5"/>
          <p:cNvSpPr txBox="1"/>
          <p:nvPr/>
        </p:nvSpPr>
        <p:spPr>
          <a:xfrm>
            <a:off x="875210" y="444137"/>
            <a:ext cx="9888583" cy="5493812"/>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FUTURE SCOPE:- </a:t>
            </a:r>
            <a:r>
              <a:rPr lang="en-US" b="1" dirty="0" smtClean="0">
                <a:latin typeface="Consolas" pitchFamily="49" charset="0"/>
                <a:cs typeface="Consolas" pitchFamily="49" charset="0"/>
              </a:rPr>
              <a:t> </a:t>
            </a:r>
            <a:r>
              <a:rPr lang="en-US" dirty="0" smtClean="0">
                <a:latin typeface="Consolas" pitchFamily="49" charset="0"/>
                <a:cs typeface="Consolas" pitchFamily="49" charset="0"/>
              </a:rPr>
              <a:t>After the contest is over we plan to build further on this prototype in the following manner.</a:t>
            </a:r>
          </a:p>
          <a:p>
            <a:pPr algn="just">
              <a:lnSpc>
                <a:spcPct val="150000"/>
              </a:lnSpc>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Try out more neural-net architecture to improve on categorical accuracy.</a:t>
            </a:r>
          </a:p>
          <a:p>
            <a:pPr algn="just">
              <a:lnSpc>
                <a:spcPct val="150000"/>
              </a:lnSpc>
              <a:buFont typeface="Arial" pitchFamily="34" charset="0"/>
              <a:buChar char="•"/>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Providing batch prediction functionality so users can submit bunch of images and get the results in parallel.</a:t>
            </a:r>
          </a:p>
          <a:p>
            <a:pPr algn="just">
              <a:lnSpc>
                <a:spcPct val="150000"/>
              </a:lnSpc>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Integrating an interactive Chabot which can recommend medicines based on symptoms and book doctors appointment for the </a:t>
            </a:r>
            <a:r>
              <a:rPr lang="en-US" dirty="0" smtClean="0">
                <a:latin typeface="Consolas" pitchFamily="49" charset="0"/>
                <a:cs typeface="Consolas" pitchFamily="49" charset="0"/>
              </a:rPr>
              <a:t>user.</a:t>
            </a:r>
          </a:p>
          <a:p>
            <a:pPr algn="just">
              <a:lnSpc>
                <a:spcPct val="150000"/>
              </a:lnSpc>
              <a:buFont typeface="Arial" pitchFamily="34" charset="0"/>
              <a:buChar char="•"/>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a:t>
            </a:r>
            <a:r>
              <a:rPr lang="en-US" b="1" dirty="0" smtClean="0">
                <a:latin typeface="Consolas" pitchFamily="49" charset="0"/>
                <a:cs typeface="Consolas" pitchFamily="49" charset="0"/>
              </a:rPr>
              <a:t>As of now we have developed web application and android application we will also develop the ios app for iPhone users.</a:t>
            </a:r>
            <a:endParaRPr lang="en-IN" b="1" dirty="0">
              <a:latin typeface="+mj-lt"/>
              <a:cs typeface="Consolas" pitchFamily="49" charset="0"/>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45410B6B-6011-421E-B292-D2F9EB28C1AF}"/>
              </a:ext>
            </a:extLst>
          </p:cNvPr>
          <p:cNvGrpSpPr/>
          <p:nvPr/>
        </p:nvGrpSpPr>
        <p:grpSpPr>
          <a:xfrm>
            <a:off x="-652519" y="3762837"/>
            <a:ext cx="12969199" cy="2665260"/>
            <a:chOff x="-491345" y="1077822"/>
            <a:chExt cx="10267188" cy="2109978"/>
          </a:xfrm>
        </p:grpSpPr>
        <p:grpSp>
          <p:nvGrpSpPr>
            <p:cNvPr id="6" name="Group 5">
              <a:extLst>
                <a:ext uri="{FF2B5EF4-FFF2-40B4-BE49-F238E27FC236}">
                  <a16:creationId xmlns="" xmlns:a16="http://schemas.microsoft.com/office/drawing/2014/main" id="{C394E979-B09C-4577-A5F2-9EB206B59E10}"/>
                </a:ext>
              </a:extLst>
            </p:cNvPr>
            <p:cNvGrpSpPr/>
            <p:nvPr/>
          </p:nvGrpSpPr>
          <p:grpSpPr>
            <a:xfrm>
              <a:off x="-491345" y="1077822"/>
              <a:ext cx="10267188" cy="2109978"/>
              <a:chOff x="-491345" y="1077822"/>
              <a:chExt cx="10267188" cy="2109978"/>
            </a:xfrm>
          </p:grpSpPr>
          <p:pic>
            <p:nvPicPr>
              <p:cNvPr id="7" name="Picture 6">
                <a:extLst>
                  <a:ext uri="{FF2B5EF4-FFF2-40B4-BE49-F238E27FC236}">
                    <a16:creationId xmlns="" xmlns:a16="http://schemas.microsoft.com/office/drawing/2014/main" id="{B474E62D-6D21-44E1-B7B1-8BBFB010617E}"/>
                  </a:ext>
                </a:extLst>
              </p:cNvPr>
              <p:cNvPicPr>
                <a:picLocks noChangeAspect="1"/>
              </p:cNvPicPr>
              <p:nvPr/>
            </p:nvPicPr>
            <p:blipFill>
              <a:blip r:embed="rId2" cstate="print"/>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8" name="Freeform: Shape 7">
                <a:extLst>
                  <a:ext uri="{FF2B5EF4-FFF2-40B4-BE49-F238E27FC236}">
                    <a16:creationId xmlns="" xmlns:a16="http://schemas.microsoft.com/office/drawing/2014/main" id="{D928CE9C-1948-44F3-A7A6-B5C4C2E28A46}"/>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dirty="0"/>
              </a:p>
            </p:txBody>
          </p:sp>
          <p:pic>
            <p:nvPicPr>
              <p:cNvPr id="9" name="Picture 8">
                <a:extLst>
                  <a:ext uri="{FF2B5EF4-FFF2-40B4-BE49-F238E27FC236}">
                    <a16:creationId xmlns="" xmlns:a16="http://schemas.microsoft.com/office/drawing/2014/main" id="{444CE9DF-B4F5-4E54-B1DD-04A2FB9CA5E5}"/>
                  </a:ext>
                </a:extLst>
              </p:cNvPr>
              <p:cNvPicPr>
                <a:picLocks noChangeAspect="1"/>
              </p:cNvPicPr>
              <p:nvPr/>
            </p:nvPicPr>
            <p:blipFill rotWithShape="1">
              <a:blip r:embed="rId3" cstate="print"/>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10" name="Freeform: Shape 9">
                <a:extLst>
                  <a:ext uri="{FF2B5EF4-FFF2-40B4-BE49-F238E27FC236}">
                    <a16:creationId xmlns="" xmlns:a16="http://schemas.microsoft.com/office/drawing/2014/main" id="{5DE13F53-8EF6-4B38-99FF-9CB84A6B2EBF}"/>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11" name="Picture 10">
                <a:extLst>
                  <a:ext uri="{FF2B5EF4-FFF2-40B4-BE49-F238E27FC236}">
                    <a16:creationId xmlns="" xmlns:a16="http://schemas.microsoft.com/office/drawing/2014/main" id="{8404E05A-C550-48DC-AF23-091129FB9E93}"/>
                  </a:ext>
                </a:extLst>
              </p:cNvPr>
              <p:cNvPicPr>
                <a:picLocks noChangeAspect="1"/>
              </p:cNvPicPr>
              <p:nvPr/>
            </p:nvPicPr>
            <p:blipFill>
              <a:blip r:embed="rId4" cstate="print"/>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2" name="Freeform: Shape 11">
                <a:extLst>
                  <a:ext uri="{FF2B5EF4-FFF2-40B4-BE49-F238E27FC236}">
                    <a16:creationId xmlns="" xmlns:a16="http://schemas.microsoft.com/office/drawing/2014/main" id="{3266C0E3-1F97-4E8A-BE13-09E8C68B1D30}"/>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3" name="Picture 12">
                <a:extLst>
                  <a:ext uri="{FF2B5EF4-FFF2-40B4-BE49-F238E27FC236}">
                    <a16:creationId xmlns="" xmlns:a16="http://schemas.microsoft.com/office/drawing/2014/main" id="{DD326577-A8A2-481E-B73B-DE69E270811B}"/>
                  </a:ext>
                </a:extLst>
              </p:cNvPr>
              <p:cNvPicPr>
                <a:picLocks noChangeAspect="1"/>
              </p:cNvPicPr>
              <p:nvPr/>
            </p:nvPicPr>
            <p:blipFill>
              <a:blip r:embed="rId5" cstate="print"/>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4" name="Freeform: Shape 13">
                <a:extLst>
                  <a:ext uri="{FF2B5EF4-FFF2-40B4-BE49-F238E27FC236}">
                    <a16:creationId xmlns="" xmlns:a16="http://schemas.microsoft.com/office/drawing/2014/main" id="{0EDF3D62-F28A-44E5-ABCD-94F0110C155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5" name="Picture 14">
                <a:extLst>
                  <a:ext uri="{FF2B5EF4-FFF2-40B4-BE49-F238E27FC236}">
                    <a16:creationId xmlns="" xmlns:a16="http://schemas.microsoft.com/office/drawing/2014/main" id="{CE380E09-C093-4D1D-A08A-845BC9523EF6}"/>
                  </a:ext>
                </a:extLst>
              </p:cNvPr>
              <p:cNvPicPr>
                <a:picLocks noChangeAspect="1"/>
              </p:cNvPicPr>
              <p:nvPr/>
            </p:nvPicPr>
            <p:blipFill>
              <a:blip r:embed="rId6" cstate="print"/>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6" name="Freeform: Shape 15">
                <a:extLst>
                  <a:ext uri="{FF2B5EF4-FFF2-40B4-BE49-F238E27FC236}">
                    <a16:creationId xmlns="" xmlns:a16="http://schemas.microsoft.com/office/drawing/2014/main" id="{DCF3A511-9611-4093-B594-6AE2F05BE879}"/>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7" name="Picture 16">
                <a:extLst>
                  <a:ext uri="{FF2B5EF4-FFF2-40B4-BE49-F238E27FC236}">
                    <a16:creationId xmlns="" xmlns:a16="http://schemas.microsoft.com/office/drawing/2014/main" id="{2F51158A-E743-48FC-8224-04B98F0CECE2}"/>
                  </a:ext>
                </a:extLst>
              </p:cNvPr>
              <p:cNvPicPr>
                <a:picLocks noChangeAspect="1"/>
              </p:cNvPicPr>
              <p:nvPr/>
            </p:nvPicPr>
            <p:blipFill>
              <a:blip r:embed="rId7" cstate="print"/>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8" name="Freeform: Shape 17">
                <a:extLst>
                  <a:ext uri="{FF2B5EF4-FFF2-40B4-BE49-F238E27FC236}">
                    <a16:creationId xmlns="" xmlns:a16="http://schemas.microsoft.com/office/drawing/2014/main" id="{1992C31C-769C-4343-961C-733B5FE310C1}"/>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9" name="Picture 18">
                <a:extLst>
                  <a:ext uri="{FF2B5EF4-FFF2-40B4-BE49-F238E27FC236}">
                    <a16:creationId xmlns="" xmlns:a16="http://schemas.microsoft.com/office/drawing/2014/main" id="{69CFF72F-5045-4C23-9D3C-8504DD17011E}"/>
                  </a:ext>
                </a:extLst>
              </p:cNvPr>
              <p:cNvPicPr>
                <a:picLocks noChangeAspect="1"/>
              </p:cNvPicPr>
              <p:nvPr/>
            </p:nvPicPr>
            <p:blipFill>
              <a:blip r:embed="rId8" cstate="print"/>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0" name="Freeform: Shape 19">
                <a:extLst>
                  <a:ext uri="{FF2B5EF4-FFF2-40B4-BE49-F238E27FC236}">
                    <a16:creationId xmlns="" xmlns:a16="http://schemas.microsoft.com/office/drawing/2014/main" id="{F38C6726-09E0-496A-8529-AFDF0C58F1CF}"/>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1" name="Picture 20">
                <a:extLst>
                  <a:ext uri="{FF2B5EF4-FFF2-40B4-BE49-F238E27FC236}">
                    <a16:creationId xmlns="" xmlns:a16="http://schemas.microsoft.com/office/drawing/2014/main" id="{22948EA9-DAD6-4BB2-A566-24B2D3CE3217}"/>
                  </a:ext>
                </a:extLst>
              </p:cNvPr>
              <p:cNvPicPr>
                <a:picLocks noChangeAspect="1"/>
              </p:cNvPicPr>
              <p:nvPr/>
            </p:nvPicPr>
            <p:blipFill>
              <a:blip r:embed="rId9" cstate="print"/>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2" name="Freeform: Shape 21">
                <a:extLst>
                  <a:ext uri="{FF2B5EF4-FFF2-40B4-BE49-F238E27FC236}">
                    <a16:creationId xmlns="" xmlns:a16="http://schemas.microsoft.com/office/drawing/2014/main" id="{25EBC715-8A01-447B-964A-23145C52B0CB}"/>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3" name="Picture 22">
                <a:extLst>
                  <a:ext uri="{FF2B5EF4-FFF2-40B4-BE49-F238E27FC236}">
                    <a16:creationId xmlns="" xmlns:a16="http://schemas.microsoft.com/office/drawing/2014/main" id="{1D81EE9D-D152-4232-9D73-C3AB9943D9FA}"/>
                  </a:ext>
                </a:extLst>
              </p:cNvPr>
              <p:cNvPicPr>
                <a:picLocks noChangeAspect="1"/>
              </p:cNvPicPr>
              <p:nvPr/>
            </p:nvPicPr>
            <p:blipFill>
              <a:blip r:embed="rId10" cstate="print"/>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24" name="Freeform: Shape 23">
                <a:extLst>
                  <a:ext uri="{FF2B5EF4-FFF2-40B4-BE49-F238E27FC236}">
                    <a16:creationId xmlns="" xmlns:a16="http://schemas.microsoft.com/office/drawing/2014/main" id="{C177518C-AC45-48B6-8670-ABF6FEDA4A9C}"/>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5" name="Picture 24">
                <a:extLst>
                  <a:ext uri="{FF2B5EF4-FFF2-40B4-BE49-F238E27FC236}">
                    <a16:creationId xmlns="" xmlns:a16="http://schemas.microsoft.com/office/drawing/2014/main" id="{EC41258C-6DBC-474E-95C3-8577E3B9BE98}"/>
                  </a:ext>
                </a:extLst>
              </p:cNvPr>
              <p:cNvPicPr>
                <a:picLocks noChangeAspect="1"/>
              </p:cNvPicPr>
              <p:nvPr/>
            </p:nvPicPr>
            <p:blipFill>
              <a:blip r:embed="rId11" cstate="print"/>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6" name="Freeform: Shape 25">
                <a:extLst>
                  <a:ext uri="{FF2B5EF4-FFF2-40B4-BE49-F238E27FC236}">
                    <a16:creationId xmlns="" xmlns:a16="http://schemas.microsoft.com/office/drawing/2014/main" id="{F0AC16D1-7106-4E06-9F10-E08171AD3548}"/>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27" name="Picture 26">
                <a:extLst>
                  <a:ext uri="{FF2B5EF4-FFF2-40B4-BE49-F238E27FC236}">
                    <a16:creationId xmlns="" xmlns:a16="http://schemas.microsoft.com/office/drawing/2014/main" id="{87B65909-BFEA-4557-A8F7-1368CD7775DC}"/>
                  </a:ext>
                </a:extLst>
              </p:cNvPr>
              <p:cNvPicPr>
                <a:picLocks noChangeAspect="1"/>
              </p:cNvPicPr>
              <p:nvPr/>
            </p:nvPicPr>
            <p:blipFill>
              <a:blip r:embed="rId12" cstate="print"/>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8" name="Freeform: Shape 27">
                <a:extLst>
                  <a:ext uri="{FF2B5EF4-FFF2-40B4-BE49-F238E27FC236}">
                    <a16:creationId xmlns="" xmlns:a16="http://schemas.microsoft.com/office/drawing/2014/main" id="{71F27F21-3210-4737-9FFC-A902445BB4B7}"/>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9EDCAEA2-8FB6-4956-9BA3-45DD62347B87}"/>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17780A0A-DCB2-4EF2-A847-4F54A38FCEA6}"/>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23622B21-3B6F-4407-8482-809005EA2ADD}"/>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F61E8961-28AD-4CC1-83B6-6CC96EA62D9F}"/>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D59281B8-AFE7-40CB-B94F-B556AFF30842}"/>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FB7730AD-88C3-470D-95EE-6C592180BF8E}"/>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312EC327-9CE2-4E3E-995D-9523741564B3}"/>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664F6B07-D79E-40C5-9370-27572517835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1142BC9D-D39A-498C-870F-CA011B16C9D5}"/>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076D3A2E-7DF4-4EED-8D92-6C36414E8717}"/>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466690D1-41D4-4E17-9F36-4685D44FD95E}"/>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9BED3960-5180-4AAA-80BD-DB951F6087FF}"/>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D32F97BE-7DF7-47A9-BBD0-3F612C6B8108}"/>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4CBA1E20-2419-43C3-B456-E71DAB21F9CC}"/>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287A11D9-84D4-462F-B4C5-66115E6124A9}"/>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792FCEAB-A000-4946-943B-A214BDE3E562}"/>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5521403E-7E4A-4D69-99E3-E970DE2EEEB7}"/>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560DA077-A86D-4C5E-A109-0CD4D25C15AC}"/>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1E5E8354-4811-4A2B-B804-87E9E34AA435}"/>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98091443-1C9A-4177-A133-4E59C7496804}"/>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12A171E5-2C42-425D-A986-C20E6895EC2A}"/>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00862ADA-C0A9-4A15-9EA8-24FF9446A7E3}"/>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AC72DF8A-B9C9-440C-8886-CF7F39063B84}"/>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2E23715B-EFB6-463F-814D-367600B33C79}"/>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EC78FEBB-A3EA-4CC6-A652-1DCF74D5C81A}"/>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FBEFF9F5-6376-41F2-8939-F8097772054D}"/>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69F6A752-08BD-46E4-B973-A81A6F32AC2E}"/>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D6984086-B98C-4320-B1F9-30B281E4899B}"/>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EFA6350A-81D4-4A1B-9D09-88766B50BAB0}"/>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58" name="Oval 50">
              <a:extLst>
                <a:ext uri="{FF2B5EF4-FFF2-40B4-BE49-F238E27FC236}">
                  <a16:creationId xmlns="" xmlns:a16="http://schemas.microsoft.com/office/drawing/2014/main" id="{0E6456BA-AC71-4096-83DA-EA702E023A85}"/>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Heart 17">
              <a:extLst>
                <a:ext uri="{FF2B5EF4-FFF2-40B4-BE49-F238E27FC236}">
                  <a16:creationId xmlns="" xmlns:a16="http://schemas.microsoft.com/office/drawing/2014/main" id="{6073EECC-4242-4E2B-B1F1-DE00F9AF9DC8}"/>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ounded Rectangle 25">
              <a:extLst>
                <a:ext uri="{FF2B5EF4-FFF2-40B4-BE49-F238E27FC236}">
                  <a16:creationId xmlns="" xmlns:a16="http://schemas.microsoft.com/office/drawing/2014/main" id="{11F58AA1-3539-4E8B-B0FB-7802210163F6}"/>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Chord 32">
              <a:extLst>
                <a:ext uri="{FF2B5EF4-FFF2-40B4-BE49-F238E27FC236}">
                  <a16:creationId xmlns="" xmlns:a16="http://schemas.microsoft.com/office/drawing/2014/main" id="{21A0C472-AAC4-49A9-948D-97723C0A5ADF}"/>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Rounded Rectangle 40">
              <a:extLst>
                <a:ext uri="{FF2B5EF4-FFF2-40B4-BE49-F238E27FC236}">
                  <a16:creationId xmlns="" xmlns:a16="http://schemas.microsoft.com/office/drawing/2014/main" id="{5820F5DC-6F22-43B6-9A5C-8EC86264E369}"/>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ounded Rectangle 17">
              <a:extLst>
                <a:ext uri="{FF2B5EF4-FFF2-40B4-BE49-F238E27FC236}">
                  <a16:creationId xmlns="" xmlns:a16="http://schemas.microsoft.com/office/drawing/2014/main" id="{5C3A7F7C-87B3-47C9-AC4C-2A684ED633DE}"/>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25">
              <a:extLst>
                <a:ext uri="{FF2B5EF4-FFF2-40B4-BE49-F238E27FC236}">
                  <a16:creationId xmlns="" xmlns:a16="http://schemas.microsoft.com/office/drawing/2014/main" id="{8A8A0221-2C80-4C4D-8D2D-E1EBBC66D5AA}"/>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Block Arc 20">
              <a:extLst>
                <a:ext uri="{FF2B5EF4-FFF2-40B4-BE49-F238E27FC236}">
                  <a16:creationId xmlns="" xmlns:a16="http://schemas.microsoft.com/office/drawing/2014/main" id="{D2A491B2-B970-4632-8510-227152B05F51}"/>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6" name="Trapezoid 28">
              <a:extLst>
                <a:ext uri="{FF2B5EF4-FFF2-40B4-BE49-F238E27FC236}">
                  <a16:creationId xmlns="" xmlns:a16="http://schemas.microsoft.com/office/drawing/2014/main" id="{9788695E-8B6F-48E1-A450-8299D4F5B266}"/>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8" name="Right Triangle 67">
            <a:extLst>
              <a:ext uri="{FF2B5EF4-FFF2-40B4-BE49-F238E27FC236}">
                <a16:creationId xmlns="" xmlns:a16="http://schemas.microsoft.com/office/drawing/2014/main" id="{61D906CB-6F00-4313-8BF4-8D6F73FCA564}"/>
              </a:ext>
            </a:extLst>
          </p:cNvPr>
          <p:cNvSpPr/>
          <p:nvPr/>
        </p:nvSpPr>
        <p:spPr>
          <a:xfrm>
            <a:off x="-13739" y="0"/>
            <a:ext cx="6520938" cy="6858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4CD23C1A-BE80-4BAB-9EFD-3E2A28811B74}"/>
              </a:ext>
            </a:extLst>
          </p:cNvPr>
          <p:cNvSpPr/>
          <p:nvPr/>
        </p:nvSpPr>
        <p:spPr>
          <a:xfrm>
            <a:off x="2593075" y="765885"/>
            <a:ext cx="9598777" cy="24020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DF691C40-340A-44BC-A6B3-C3A20A9ED913}"/>
              </a:ext>
            </a:extLst>
          </p:cNvPr>
          <p:cNvSpPr txBox="1"/>
          <p:nvPr/>
        </p:nvSpPr>
        <p:spPr>
          <a:xfrm>
            <a:off x="4462818" y="1261884"/>
            <a:ext cx="7729182" cy="1015663"/>
          </a:xfrm>
          <a:prstGeom prst="rect">
            <a:avLst/>
          </a:prstGeom>
          <a:noFill/>
        </p:spPr>
        <p:txBody>
          <a:bodyPr wrap="square" rtlCol="0" anchor="ctr">
            <a:spAutoFit/>
          </a:bodyPr>
          <a:lstStyle/>
          <a:p>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5" name="TextBox 4">
            <a:extLst>
              <a:ext uri="{FF2B5EF4-FFF2-40B4-BE49-F238E27FC236}">
                <a16:creationId xmlns="" xmlns:a16="http://schemas.microsoft.com/office/drawing/2014/main" id="{FB2F21A8-A2DC-448E-8003-AFE4C77CBA6F}"/>
              </a:ext>
            </a:extLst>
          </p:cNvPr>
          <p:cNvSpPr txBox="1"/>
          <p:nvPr/>
        </p:nvSpPr>
        <p:spPr>
          <a:xfrm>
            <a:off x="4462764" y="2123902"/>
            <a:ext cx="7729088" cy="400110"/>
          </a:xfrm>
          <a:prstGeom prst="rect">
            <a:avLst/>
          </a:prstGeom>
          <a:noFill/>
        </p:spPr>
        <p:txBody>
          <a:bodyPr wrap="square" rtlCol="0" anchor="ctr">
            <a:spAutoFit/>
          </a:bodyPr>
          <a:lstStyle/>
          <a:p>
            <a:r>
              <a:rPr lang="en-US" altLang="ko-KR" sz="2000" dirty="0" smtClean="0">
                <a:solidFill>
                  <a:schemeClr val="bg1"/>
                </a:solidFill>
                <a:cs typeface="Arial" pitchFamily="34" charset="0"/>
              </a:rPr>
              <a:t>Prepared by :- Team </a:t>
            </a:r>
            <a:r>
              <a:rPr lang="en-US" altLang="ko-KR" sz="2000" dirty="0" err="1" smtClean="0">
                <a:solidFill>
                  <a:schemeClr val="bg1"/>
                </a:solidFill>
                <a:cs typeface="Arial" pitchFamily="34" charset="0"/>
              </a:rPr>
              <a:t>hack_x</a:t>
            </a:r>
            <a:endParaRPr lang="ko-KR" altLang="en-US" sz="2000" dirty="0">
              <a:solidFill>
                <a:schemeClr val="bg1"/>
              </a:solidFill>
              <a:cs typeface="Arial" pitchFamily="34" charset="0"/>
            </a:endParaRPr>
          </a:p>
        </p:txBody>
      </p:sp>
      <p:pic>
        <p:nvPicPr>
          <p:cNvPr id="67" name="Picture 66">
            <a:extLst>
              <a:ext uri="{FF2B5EF4-FFF2-40B4-BE49-F238E27FC236}">
                <a16:creationId xmlns="" xmlns:a16="http://schemas.microsoft.com/office/drawing/2014/main" id="{4C91C44E-C33F-4769-9FF7-0DB270EAABEF}"/>
              </a:ext>
            </a:extLst>
          </p:cNvPr>
          <p:cNvPicPr>
            <a:picLocks noChangeAspect="1"/>
          </p:cNvPicPr>
          <p:nvPr/>
        </p:nvPicPr>
        <p:blipFill>
          <a:blip r:embed="rId13">
            <a:extLst>
              <a:ext uri="{28A0092B-C50C-407E-A947-70E740481C1C}">
                <a14:useLocalDpi xmlns="" xmlns:a14="http://schemas.microsoft.com/office/drawing/2010/main" val="0"/>
              </a:ext>
            </a:extLst>
          </a:blip>
          <a:stretch>
            <a:fillRect/>
          </a:stretch>
        </p:blipFill>
        <p:spPr>
          <a:xfrm flipH="1">
            <a:off x="841718" y="765886"/>
            <a:ext cx="3675239" cy="6110727"/>
          </a:xfrm>
          <a:prstGeom prst="rect">
            <a:avLst/>
          </a:prstGeom>
        </p:spPr>
      </p:pic>
    </p:spTree>
    <p:extLst>
      <p:ext uri="{BB962C8B-B14F-4D97-AF65-F5344CB8AC3E}">
        <p14:creationId xmlns="" xmlns:p14="http://schemas.microsoft.com/office/powerpoint/2010/main" val="2582224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0A123E52-B7DA-4000-BE04-51A09999B833}"/>
              </a:ext>
            </a:extLst>
          </p:cNvPr>
          <p:cNvSpPr/>
          <p:nvPr/>
        </p:nvSpPr>
        <p:spPr>
          <a:xfrm>
            <a:off x="165" y="1"/>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08AFB129-9C79-4DF1-B622-A14CE8519B6A}"/>
              </a:ext>
            </a:extLst>
          </p:cNvPr>
          <p:cNvSpPr/>
          <p:nvPr/>
        </p:nvSpPr>
        <p:spPr>
          <a:xfrm>
            <a:off x="0" y="3115098"/>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948A2979-A456-4286-B8FC-8FF4C0C58EFD}"/>
              </a:ext>
            </a:extLst>
          </p:cNvPr>
          <p:cNvSpPr txBox="1"/>
          <p:nvPr/>
        </p:nvSpPr>
        <p:spPr>
          <a:xfrm>
            <a:off x="-1" y="4227558"/>
            <a:ext cx="12192001" cy="923330"/>
          </a:xfrm>
          <a:prstGeom prst="rect">
            <a:avLst/>
          </a:prstGeom>
          <a:noFill/>
        </p:spPr>
        <p:txBody>
          <a:bodyPr wrap="square" rtlCol="0" anchor="ctr">
            <a:spAutoFit/>
          </a:bodyPr>
          <a:lstStyle/>
          <a:p>
            <a:pPr algn="ctr"/>
            <a:r>
              <a:rPr lang="en-US" altLang="ko-KR" sz="5400" dirty="0" smtClean="0">
                <a:solidFill>
                  <a:schemeClr val="bg1"/>
                </a:solidFill>
                <a:cs typeface="Arial" pitchFamily="34" charset="0"/>
              </a:rPr>
              <a:t>INTRODUCTION</a:t>
            </a:r>
            <a:endParaRPr lang="ko-KR" altLang="en-US" sz="5400" dirty="0">
              <a:solidFill>
                <a:schemeClr val="bg1"/>
              </a:solidFill>
              <a:cs typeface="Arial" pitchFamily="34" charset="0"/>
            </a:endParaRPr>
          </a:p>
        </p:txBody>
      </p:sp>
      <p:pic>
        <p:nvPicPr>
          <p:cNvPr id="2" name="Graphic 1">
            <a:extLst>
              <a:ext uri="{FF2B5EF4-FFF2-40B4-BE49-F238E27FC236}">
                <a16:creationId xmlns="" xmlns:a16="http://schemas.microsoft.com/office/drawing/2014/main" id="{905C69D5-98AF-4D8D-8470-32495F93C7AF}"/>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1979667" y="1221010"/>
            <a:ext cx="7959521" cy="2932455"/>
          </a:xfrm>
          <a:prstGeom prst="rect">
            <a:avLst/>
          </a:prstGeom>
        </p:spPr>
      </p:pic>
    </p:spTree>
    <p:extLst>
      <p:ext uri="{BB962C8B-B14F-4D97-AF65-F5344CB8AC3E}">
        <p14:creationId xmlns="" xmlns:p14="http://schemas.microsoft.com/office/powerpoint/2010/main" val="1100588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1071154" y="1058091"/>
            <a:ext cx="9927772" cy="2540824"/>
          </a:xfrm>
          <a:prstGeom prst="rect">
            <a:avLst/>
          </a:prstGeom>
          <a:noFill/>
        </p:spPr>
        <p:txBody>
          <a:bodyPr wrap="square" rtlCol="0">
            <a:spAutoFit/>
          </a:bodyPr>
          <a:lstStyle/>
          <a:p>
            <a:pPr algn="just">
              <a:lnSpc>
                <a:spcPct val="150000"/>
              </a:lnSpc>
            </a:pPr>
            <a:r>
              <a:rPr lang="en-US" b="1" dirty="0" smtClean="0">
                <a:latin typeface="+mj-lt"/>
              </a:rPr>
              <a:t>PROBLEM STATEMENT </a:t>
            </a:r>
            <a:r>
              <a:rPr lang="en-IN" b="1" dirty="0" smtClean="0">
                <a:latin typeface="+mj-lt"/>
                <a:cs typeface="Consolas" pitchFamily="49" charset="0"/>
              </a:rPr>
              <a:t>:- </a:t>
            </a:r>
            <a:r>
              <a:rPr lang="en-IN" dirty="0" smtClean="0">
                <a:latin typeface="Consolas" pitchFamily="49" charset="0"/>
                <a:cs typeface="Consolas" pitchFamily="49" charset="0"/>
              </a:rPr>
              <a:t>We rely on your expertise to help doctors and surgeons to identify the associated allergies from capture images of skin, predict the probability of skin cancer, and suggest remedies to prevent further damage. Enabling smart features like connecting with forums offering discussions around the problem or prescribing a skin specialist based on a geographic location will give extra advantages to your solutions!</a:t>
            </a:r>
            <a:endParaRPr lang="en-US" dirty="0" smtClean="0">
              <a:latin typeface="Consolas" pitchFamily="49" charset="0"/>
              <a:cs typeface="Consolas" pitchFamily="49" charset="0"/>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66651" y="313509"/>
            <a:ext cx="9927772" cy="6186309"/>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PROPOSED SOLUTION :- </a:t>
            </a:r>
            <a:r>
              <a:rPr lang="en-IN" dirty="0" smtClean="0">
                <a:latin typeface="Consolas" pitchFamily="49" charset="0"/>
                <a:cs typeface="Consolas" pitchFamily="49" charset="0"/>
              </a:rPr>
              <a:t>The recent emergence of machine learning and deep learning methods for medical image analysis has enabled the development of intelligent medical imaging-based diagnosis systems that can assist physicians in making better decisions about a patient’s health. In particular, skin imaging is a field where these new methods can be applied with a high rate of success.</a:t>
            </a:r>
            <a:r>
              <a:rPr lang="en-US" b="1" dirty="0" smtClean="0">
                <a:latin typeface="Consolas" pitchFamily="49" charset="0"/>
                <a:cs typeface="Consolas" pitchFamily="49" charset="0"/>
              </a:rPr>
              <a:t> </a:t>
            </a:r>
          </a:p>
          <a:p>
            <a:pPr>
              <a:lnSpc>
                <a:spcPct val="150000"/>
              </a:lnSpc>
            </a:pPr>
            <a:r>
              <a:rPr lang="en-IN" b="1" dirty="0" smtClean="0">
                <a:latin typeface="Consolas" pitchFamily="49" charset="0"/>
                <a:cs typeface="Consolas" pitchFamily="49" charset="0"/>
              </a:rPr>
              <a:t>Our solution aims to classify 7 common types of skin infections namely</a:t>
            </a:r>
          </a:p>
          <a:p>
            <a:pPr>
              <a:lnSpc>
                <a:spcPct val="150000"/>
              </a:lnSpc>
              <a:buFont typeface="Arial" pitchFamily="34" charset="0"/>
              <a:buChar char="•"/>
            </a:pPr>
            <a:r>
              <a:rPr lang="en-IN" dirty="0" smtClean="0">
                <a:latin typeface="Consolas" pitchFamily="49" charset="0"/>
                <a:cs typeface="Consolas" pitchFamily="49" charset="0"/>
              </a:rPr>
              <a:t> ACTINIC KERATOSES</a:t>
            </a:r>
          </a:p>
          <a:p>
            <a:pPr>
              <a:lnSpc>
                <a:spcPct val="150000"/>
              </a:lnSpc>
              <a:buFont typeface="Arial" pitchFamily="34" charset="0"/>
              <a:buChar char="•"/>
            </a:pPr>
            <a:r>
              <a:rPr lang="en-IN" dirty="0" smtClean="0">
                <a:latin typeface="Consolas" pitchFamily="49" charset="0"/>
                <a:cs typeface="Consolas" pitchFamily="49" charset="0"/>
              </a:rPr>
              <a:t> BASAL CELL CARCINOMA</a:t>
            </a:r>
          </a:p>
          <a:p>
            <a:pPr>
              <a:lnSpc>
                <a:spcPct val="150000"/>
              </a:lnSpc>
              <a:buFont typeface="Arial" pitchFamily="34" charset="0"/>
              <a:buChar char="•"/>
            </a:pPr>
            <a:r>
              <a:rPr lang="en-IN" dirty="0" smtClean="0">
                <a:latin typeface="Consolas" pitchFamily="49" charset="0"/>
                <a:cs typeface="Consolas" pitchFamily="49" charset="0"/>
              </a:rPr>
              <a:t> BENINGN KERATOSES</a:t>
            </a:r>
          </a:p>
          <a:p>
            <a:pPr>
              <a:lnSpc>
                <a:spcPct val="150000"/>
              </a:lnSpc>
              <a:buFont typeface="Arial" pitchFamily="34" charset="0"/>
              <a:buChar char="•"/>
            </a:pPr>
            <a:r>
              <a:rPr lang="en-IN" dirty="0" smtClean="0">
                <a:latin typeface="Consolas" pitchFamily="49" charset="0"/>
                <a:cs typeface="Consolas" pitchFamily="49" charset="0"/>
              </a:rPr>
              <a:t> DERMATOFIBROMA</a:t>
            </a:r>
          </a:p>
          <a:p>
            <a:pPr>
              <a:lnSpc>
                <a:spcPct val="150000"/>
              </a:lnSpc>
              <a:buFont typeface="Arial" pitchFamily="34" charset="0"/>
              <a:buChar char="•"/>
            </a:pPr>
            <a:r>
              <a:rPr lang="en-IN" dirty="0" smtClean="0">
                <a:latin typeface="Consolas" pitchFamily="49" charset="0"/>
                <a:cs typeface="Consolas" pitchFamily="49" charset="0"/>
              </a:rPr>
              <a:t> MELANOCYTIC NEVI</a:t>
            </a:r>
          </a:p>
          <a:p>
            <a:pPr>
              <a:lnSpc>
                <a:spcPct val="150000"/>
              </a:lnSpc>
              <a:buFont typeface="Arial" pitchFamily="34" charset="0"/>
              <a:buChar char="•"/>
            </a:pPr>
            <a:r>
              <a:rPr lang="en-IN" dirty="0" smtClean="0">
                <a:latin typeface="Consolas" pitchFamily="49" charset="0"/>
                <a:cs typeface="Consolas" pitchFamily="49" charset="0"/>
              </a:rPr>
              <a:t> MELANOMA</a:t>
            </a:r>
          </a:p>
          <a:p>
            <a:pPr>
              <a:lnSpc>
                <a:spcPct val="150000"/>
              </a:lnSpc>
              <a:buFont typeface="Arial" pitchFamily="34" charset="0"/>
              <a:buChar char="•"/>
            </a:pPr>
            <a:r>
              <a:rPr lang="en-IN" dirty="0" smtClean="0">
                <a:latin typeface="Consolas" pitchFamily="49" charset="0"/>
                <a:cs typeface="Consolas" pitchFamily="49" charset="0"/>
              </a:rPr>
              <a:t> VASCULAR LESIONS</a:t>
            </a:r>
          </a:p>
          <a:p>
            <a:pPr algn="just"/>
            <a:endParaRPr lang="en-US" dirty="0" smtClean="0">
              <a:latin typeface="Consolas" pitchFamily="49" charset="0"/>
              <a:cs typeface="Consolas" pitchFamily="49" charset="0"/>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66651" y="313509"/>
            <a:ext cx="9927772" cy="6324808"/>
          </a:xfrm>
          <a:prstGeom prst="rect">
            <a:avLst/>
          </a:prstGeom>
          <a:noFill/>
        </p:spPr>
        <p:txBody>
          <a:bodyPr wrap="square" rtlCol="0">
            <a:spAutoFit/>
          </a:bodyPr>
          <a:lstStyle/>
          <a:p>
            <a:pPr algn="just">
              <a:lnSpc>
                <a:spcPct val="150000"/>
              </a:lnSpc>
            </a:pPr>
            <a:r>
              <a:rPr lang="en-IN" dirty="0" smtClean="0">
                <a:latin typeface="Consolas" pitchFamily="49" charset="0"/>
                <a:cs typeface="Consolas" pitchFamily="49" charset="0"/>
              </a:rPr>
              <a:t>Out of the above 7 categories (MELANOMA) is considered to be cancerous other categories of infections can be classifies as non-cancerous.</a:t>
            </a:r>
          </a:p>
          <a:p>
            <a:pPr algn="just">
              <a:lnSpc>
                <a:spcPct val="150000"/>
              </a:lnSpc>
            </a:pPr>
            <a:endParaRPr lang="en-IN" dirty="0" smtClean="0">
              <a:latin typeface="Consolas" pitchFamily="49" charset="0"/>
              <a:cs typeface="Consolas" pitchFamily="49" charset="0"/>
            </a:endParaRPr>
          </a:p>
          <a:p>
            <a:pPr algn="just">
              <a:lnSpc>
                <a:spcPct val="150000"/>
              </a:lnSpc>
              <a:buFont typeface="Arial" pitchFamily="34" charset="0"/>
              <a:buChar char="•"/>
            </a:pPr>
            <a:r>
              <a:rPr lang="en-IN" dirty="0" smtClean="0">
                <a:latin typeface="Consolas" pitchFamily="49" charset="0"/>
                <a:cs typeface="Consolas" pitchFamily="49" charset="0"/>
              </a:rPr>
              <a:t> Our solution will classify all the 7 classes with high precision and accuracy.</a:t>
            </a:r>
          </a:p>
          <a:p>
            <a:pPr algn="just">
              <a:lnSpc>
                <a:spcPct val="150000"/>
              </a:lnSpc>
              <a:buFont typeface="Arial" pitchFamily="34" charset="0"/>
              <a:buChar char="•"/>
            </a:pPr>
            <a:endParaRPr lang="en-IN" dirty="0" smtClean="0">
              <a:latin typeface="Consolas" pitchFamily="49" charset="0"/>
              <a:cs typeface="Consolas" pitchFamily="49" charset="0"/>
            </a:endParaRPr>
          </a:p>
          <a:p>
            <a:pPr algn="just">
              <a:lnSpc>
                <a:spcPct val="150000"/>
              </a:lnSpc>
              <a:buFont typeface="Arial" pitchFamily="34" charset="0"/>
              <a:buChar char="•"/>
            </a:pPr>
            <a:r>
              <a:rPr lang="en-IN" dirty="0" smtClean="0">
                <a:latin typeface="Consolas" pitchFamily="49" charset="0"/>
                <a:cs typeface="Consolas" pitchFamily="49" charset="0"/>
              </a:rPr>
              <a:t> Our solution can be used my </a:t>
            </a:r>
            <a:r>
              <a:rPr lang="en-IN" b="1" dirty="0" smtClean="0">
                <a:latin typeface="Consolas" pitchFamily="49" charset="0"/>
                <a:cs typeface="Consolas" pitchFamily="49" charset="0"/>
              </a:rPr>
              <a:t>medical professional </a:t>
            </a:r>
            <a:r>
              <a:rPr lang="en-IN" dirty="0" smtClean="0">
                <a:latin typeface="Consolas" pitchFamily="49" charset="0"/>
                <a:cs typeface="Consolas" pitchFamily="49" charset="0"/>
              </a:rPr>
              <a:t>to identify the skin disease it helps automate the identification process.</a:t>
            </a:r>
          </a:p>
          <a:p>
            <a:pPr algn="just">
              <a:lnSpc>
                <a:spcPct val="150000"/>
              </a:lnSpc>
            </a:pPr>
            <a:endParaRPr lang="en-IN" dirty="0" smtClean="0">
              <a:latin typeface="Consolas" pitchFamily="49" charset="0"/>
              <a:cs typeface="Consolas" pitchFamily="49" charset="0"/>
            </a:endParaRPr>
          </a:p>
          <a:p>
            <a:pPr algn="just">
              <a:lnSpc>
                <a:spcPct val="150000"/>
              </a:lnSpc>
              <a:buFont typeface="Arial" pitchFamily="34" charset="0"/>
              <a:buChar char="•"/>
            </a:pPr>
            <a:r>
              <a:rPr lang="en-IN" dirty="0" smtClean="0">
                <a:latin typeface="Consolas" pitchFamily="49" charset="0"/>
                <a:cs typeface="Consolas" pitchFamily="49" charset="0"/>
              </a:rPr>
              <a:t> Our solution can also be used by common people to detect which type of skin infection they have.</a:t>
            </a:r>
          </a:p>
          <a:p>
            <a:pPr algn="just">
              <a:lnSpc>
                <a:spcPct val="150000"/>
              </a:lnSpc>
              <a:buFont typeface="Arial" pitchFamily="34" charset="0"/>
              <a:buChar char="•"/>
            </a:pPr>
            <a:endParaRPr lang="en-IN" dirty="0" smtClean="0">
              <a:latin typeface="Consolas" pitchFamily="49" charset="0"/>
              <a:cs typeface="Consolas" pitchFamily="49" charset="0"/>
            </a:endParaRPr>
          </a:p>
          <a:p>
            <a:pPr algn="just">
              <a:lnSpc>
                <a:spcPct val="150000"/>
              </a:lnSpc>
              <a:buFont typeface="Arial" pitchFamily="34" charset="0"/>
              <a:buChar char="•"/>
            </a:pPr>
            <a:r>
              <a:rPr lang="en-IN" dirty="0" smtClean="0">
                <a:latin typeface="Consolas" pitchFamily="49" charset="0"/>
                <a:cs typeface="Consolas" pitchFamily="49" charset="0"/>
              </a:rPr>
              <a:t> Our solution aims to </a:t>
            </a:r>
            <a:r>
              <a:rPr lang="en-IN" b="1" dirty="0" smtClean="0">
                <a:latin typeface="Consolas" pitchFamily="49" charset="0"/>
                <a:cs typeface="Consolas" pitchFamily="49" charset="0"/>
              </a:rPr>
              <a:t>detect Melanoma which is predominant skin cancer </a:t>
            </a:r>
            <a:r>
              <a:rPr lang="en-IN" dirty="0" smtClean="0">
                <a:latin typeface="Consolas" pitchFamily="49" charset="0"/>
                <a:cs typeface="Consolas" pitchFamily="49" charset="0"/>
              </a:rPr>
              <a:t>in early stages so lives of the patients can be saved.</a:t>
            </a:r>
          </a:p>
          <a:p>
            <a:pPr algn="just">
              <a:lnSpc>
                <a:spcPct val="150000"/>
              </a:lnSpc>
            </a:pPr>
            <a:endParaRPr lang="en-US" dirty="0" smtClean="0">
              <a:latin typeface="Consolas" pitchFamily="49" charset="0"/>
              <a:cs typeface="Consolas" pitchFamily="49" charset="0"/>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66651" y="653144"/>
            <a:ext cx="9927772" cy="2585323"/>
          </a:xfrm>
          <a:prstGeom prst="rect">
            <a:avLst/>
          </a:prstGeom>
          <a:noFill/>
        </p:spPr>
        <p:txBody>
          <a:bodyPr wrap="square" rtlCol="0">
            <a:spAutoFit/>
          </a:bodyPr>
          <a:lstStyle/>
          <a:p>
            <a:pPr algn="just">
              <a:lnSpc>
                <a:spcPct val="150000"/>
              </a:lnSpc>
              <a:buFont typeface="Arial" pitchFamily="34" charset="0"/>
              <a:buChar char="•"/>
            </a:pPr>
            <a:r>
              <a:rPr lang="en-US" dirty="0" smtClean="0">
                <a:latin typeface="Consolas" pitchFamily="49" charset="0"/>
                <a:cs typeface="Consolas" pitchFamily="49" charset="0"/>
              </a:rPr>
              <a:t> We also provide a functionality which will enable users to find a dermatologist closest to their current location</a:t>
            </a:r>
          </a:p>
          <a:p>
            <a:pPr algn="just">
              <a:lnSpc>
                <a:spcPct val="150000"/>
              </a:lnSpc>
              <a:buFont typeface="Arial" pitchFamily="34" charset="0"/>
              <a:buChar char="•"/>
            </a:pPr>
            <a:endParaRPr lang="en-US" dirty="0" smtClean="0">
              <a:latin typeface="Consolas" pitchFamily="49" charset="0"/>
              <a:cs typeface="Consolas" pitchFamily="49" charset="0"/>
            </a:endParaRPr>
          </a:p>
          <a:p>
            <a:pPr algn="just">
              <a:lnSpc>
                <a:spcPct val="150000"/>
              </a:lnSpc>
              <a:buFont typeface="Arial" pitchFamily="34" charset="0"/>
              <a:buChar char="•"/>
            </a:pPr>
            <a:r>
              <a:rPr lang="en-US" dirty="0" smtClean="0">
                <a:latin typeface="Consolas" pitchFamily="49" charset="0"/>
                <a:cs typeface="Consolas" pitchFamily="49" charset="0"/>
              </a:rPr>
              <a:t> We have a embedded discussion forum that allows users to connect with people having similar issues, discuss around the problem , give recommendations to people etc.</a:t>
            </a: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 xmlns:a16="http://schemas.microsoft.com/office/drawing/2014/main" id="{C3B2701B-E051-4269-8C5D-DF22D9D57338}"/>
              </a:ext>
            </a:extLst>
          </p:cNvPr>
          <p:cNvSpPr/>
          <p:nvPr/>
        </p:nvSpPr>
        <p:spPr>
          <a:xfrm>
            <a:off x="11199957" y="0"/>
            <a:ext cx="992043" cy="992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 name="TextBox 2"/>
          <p:cNvSpPr txBox="1"/>
          <p:nvPr/>
        </p:nvSpPr>
        <p:spPr>
          <a:xfrm>
            <a:off x="966651" y="653144"/>
            <a:ext cx="9927772" cy="4247317"/>
          </a:xfrm>
          <a:prstGeom prst="rect">
            <a:avLst/>
          </a:prstGeom>
          <a:noFill/>
        </p:spPr>
        <p:txBody>
          <a:bodyPr wrap="square" rtlCol="0">
            <a:spAutoFit/>
          </a:bodyPr>
          <a:lstStyle/>
          <a:p>
            <a:pPr algn="just">
              <a:lnSpc>
                <a:spcPct val="150000"/>
              </a:lnSpc>
            </a:pPr>
            <a:r>
              <a:rPr lang="en-US" b="1" dirty="0" smtClean="0">
                <a:latin typeface="+mj-lt"/>
                <a:cs typeface="Consolas" pitchFamily="49" charset="0"/>
              </a:rPr>
              <a:t>CHALLENGES FACED :-  </a:t>
            </a:r>
            <a:r>
              <a:rPr lang="en-US" dirty="0" smtClean="0">
                <a:latin typeface="Consolas" pitchFamily="49" charset="0"/>
                <a:cs typeface="Consolas" pitchFamily="49" charset="0"/>
              </a:rPr>
              <a:t>Following are some challenges we came across.</a:t>
            </a:r>
          </a:p>
          <a:p>
            <a:pPr algn="just">
              <a:lnSpc>
                <a:spcPct val="150000"/>
              </a:lnSpc>
            </a:pPr>
            <a:endParaRPr lang="en-US" b="1" dirty="0" smtClean="0">
              <a:latin typeface="Consolas" pitchFamily="49" charset="0"/>
              <a:cs typeface="Consolas" pitchFamily="49" charset="0"/>
            </a:endParaRPr>
          </a:p>
          <a:p>
            <a:pPr algn="just">
              <a:lnSpc>
                <a:spcPct val="150000"/>
              </a:lnSpc>
              <a:buFont typeface="Arial" pitchFamily="34" charset="0"/>
              <a:buChar char="•"/>
            </a:pPr>
            <a:r>
              <a:rPr lang="en-US" b="1" dirty="0" smtClean="0">
                <a:latin typeface="Consolas" pitchFamily="49" charset="0"/>
                <a:cs typeface="Consolas" pitchFamily="49" charset="0"/>
              </a:rPr>
              <a:t> </a:t>
            </a:r>
            <a:r>
              <a:rPr lang="en-US" dirty="0" smtClean="0">
                <a:latin typeface="Consolas" pitchFamily="49" charset="0"/>
                <a:cs typeface="Consolas" pitchFamily="49" charset="0"/>
              </a:rPr>
              <a:t>Finding the dataset was a tough task due to its scarcity and even tough dataset were there they were highly imbalanced.</a:t>
            </a:r>
          </a:p>
          <a:p>
            <a:pPr algn="just">
              <a:lnSpc>
                <a:spcPct val="150000"/>
              </a:lnSpc>
              <a:buFont typeface="Arial" pitchFamily="34" charset="0"/>
              <a:buChar char="•"/>
            </a:pPr>
            <a:endParaRPr lang="en-US" b="1" dirty="0" smtClean="0">
              <a:latin typeface="Consolas" pitchFamily="49" charset="0"/>
              <a:cs typeface="Consolas" pitchFamily="49" charset="0"/>
            </a:endParaRPr>
          </a:p>
          <a:p>
            <a:pPr algn="just">
              <a:lnSpc>
                <a:spcPct val="150000"/>
              </a:lnSpc>
              <a:buFont typeface="Arial" pitchFamily="34" charset="0"/>
              <a:buChar char="•"/>
            </a:pPr>
            <a:r>
              <a:rPr lang="en-US" b="1" dirty="0" smtClean="0">
                <a:latin typeface="Consolas" pitchFamily="49" charset="0"/>
                <a:cs typeface="Consolas" pitchFamily="49" charset="0"/>
              </a:rPr>
              <a:t> </a:t>
            </a:r>
            <a:r>
              <a:rPr lang="en-US" dirty="0" smtClean="0">
                <a:latin typeface="Consolas" pitchFamily="49" charset="0"/>
                <a:cs typeface="Consolas" pitchFamily="49" charset="0"/>
              </a:rPr>
              <a:t>Choosing the model to train images on , as our solution was mobile based we had to choose a model that was small in size and efficient on mobile as a result there is trade-off between accuracy and efficiency.</a:t>
            </a:r>
          </a:p>
          <a:p>
            <a:pPr algn="just">
              <a:lnSpc>
                <a:spcPct val="150000"/>
              </a:lnSpc>
              <a:buFont typeface="Arial" pitchFamily="34" charset="0"/>
              <a:buChar char="•"/>
            </a:pPr>
            <a:endParaRPr lang="en-US" b="1" dirty="0" smtClean="0">
              <a:latin typeface="Consolas" pitchFamily="49" charset="0"/>
              <a:cs typeface="Consolas" pitchFamily="49" charset="0"/>
            </a:endParaRPr>
          </a:p>
          <a:p>
            <a:pPr algn="just">
              <a:lnSpc>
                <a:spcPct val="150000"/>
              </a:lnSpc>
            </a:pPr>
            <a:endParaRPr lang="en-US" b="1" dirty="0" smtClean="0">
              <a:latin typeface="+mj-lt"/>
              <a:cs typeface="Consolas" pitchFamily="49" charset="0"/>
            </a:endParaRPr>
          </a:p>
        </p:txBody>
      </p:sp>
    </p:spTree>
    <p:extLst>
      <p:ext uri="{BB962C8B-B14F-4D97-AF65-F5344CB8AC3E}">
        <p14:creationId xmlns="" xmlns:p14="http://schemas.microsoft.com/office/powerpoint/2010/main" val="3385714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3782</TotalTime>
  <Words>1351</Words>
  <Application>Microsoft Office PowerPoint</Application>
  <PresentationFormat>Custom</PresentationFormat>
  <Paragraphs>192</Paragraphs>
  <Slides>32</Slides>
  <Notes>0</Notes>
  <HiddenSlides>0</HiddenSlides>
  <MMClips>0</MMClips>
  <ScaleCrop>false</ScaleCrop>
  <HeadingPairs>
    <vt:vector size="4" baseType="variant">
      <vt:variant>
        <vt:lpstr>Theme</vt:lpstr>
      </vt:variant>
      <vt:variant>
        <vt:i4>3</vt:i4>
      </vt:variant>
      <vt:variant>
        <vt:lpstr>Slide Titles</vt:lpstr>
      </vt:variant>
      <vt:variant>
        <vt:i4>32</vt:i4>
      </vt:variant>
    </vt:vector>
  </HeadingPairs>
  <TitlesOfParts>
    <vt:vector size="35" baseType="lpstr">
      <vt:lpstr>Cover and End Slide Master</vt:lpstr>
      <vt:lpstr>Contents Slide Master</vt:lpstr>
      <vt:lpstr>Section Break Slide Master</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DELL</cp:lastModifiedBy>
  <cp:revision>165</cp:revision>
  <dcterms:created xsi:type="dcterms:W3CDTF">2018-04-24T17:14:44Z</dcterms:created>
  <dcterms:modified xsi:type="dcterms:W3CDTF">2020-10-03T09:31:47Z</dcterms:modified>
</cp:coreProperties>
</file>